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4" r:id="rId6"/>
    <p:sldId id="268" r:id="rId7"/>
    <p:sldId id="275" r:id="rId8"/>
    <p:sldId id="263" r:id="rId9"/>
    <p:sldId id="276" r:id="rId10"/>
    <p:sldId id="264" r:id="rId11"/>
    <p:sldId id="277" r:id="rId12"/>
    <p:sldId id="270" r:id="rId13"/>
    <p:sldId id="278" r:id="rId14"/>
    <p:sldId id="271" r:id="rId15"/>
    <p:sldId id="279" r:id="rId16"/>
    <p:sldId id="272" r:id="rId17"/>
    <p:sldId id="280" r:id="rId18"/>
    <p:sldId id="273" r:id="rId19"/>
    <p:sldId id="281" r:id="rId20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6CB2"/>
    <a:srgbClr val="44609E"/>
    <a:srgbClr val="D9E4FB"/>
    <a:srgbClr val="3B7AB2"/>
    <a:srgbClr val="00BC55"/>
    <a:srgbClr val="74B7D2"/>
    <a:srgbClr val="52A5C7"/>
    <a:srgbClr val="3B94B7"/>
    <a:srgbClr val="F3B403"/>
    <a:srgbClr val="3B8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82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F68E2-8283-46B6-8FBF-264D443BE556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573-8121-487C-B7E4-735E1C5AD7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97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6C573-8121-487C-B7E4-735E1C5AD77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9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01286" y="1889398"/>
            <a:ext cx="7004052" cy="819125"/>
          </a:xfrm>
          <a:prstGeom prst="rect">
            <a:avLst/>
          </a:prstGeom>
          <a:ln w="76200">
            <a:noFill/>
          </a:ln>
          <a:effectLst/>
        </p:spPr>
        <p:txBody>
          <a:bodyPr anchor="ctr"/>
          <a:lstStyle>
            <a:lvl1pPr algn="ctr">
              <a:defRPr sz="4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02" y="3810220"/>
            <a:ext cx="4681603" cy="1655762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>
              <a:buNone/>
              <a:defRPr sz="1800" b="0">
                <a:solidFill>
                  <a:srgbClr val="55729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16478" y="1628383"/>
            <a:ext cx="5073041" cy="260541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0">
                <a:solidFill>
                  <a:srgbClr val="557299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сюда текст поздравления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1301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3728" y="4435127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099304" y="4434040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099304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3728" y="5295164"/>
            <a:ext cx="3171600" cy="698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 baseline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18892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4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5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6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7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2977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33043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170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6243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4756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6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7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8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06955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50974" y="641462"/>
            <a:ext cx="7004052" cy="32480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  <a:effectLst/>
        </p:spPr>
        <p:txBody>
          <a:bodyPr anchor="ctr"/>
          <a:lstStyle>
            <a:lvl1pPr algn="ctr">
              <a:defRPr sz="3000" b="0">
                <a:solidFill>
                  <a:srgbClr val="557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Место для вопроса</a:t>
            </a:r>
          </a:p>
        </p:txBody>
      </p:sp>
      <p:sp>
        <p:nvSpPr>
          <p:cNvPr id="37" name="Текст Прав"/>
          <p:cNvSpPr>
            <a:spLocks noGrp="1"/>
          </p:cNvSpPr>
          <p:nvPr>
            <p:ph type="body" sz="quarter" idx="11" hasCustomPrompt="1"/>
          </p:nvPr>
        </p:nvSpPr>
        <p:spPr>
          <a:xfrm>
            <a:off x="1636776" y="4435127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Правильный ответ</a:t>
            </a:r>
          </a:p>
        </p:txBody>
      </p:sp>
      <p:sp>
        <p:nvSpPr>
          <p:cNvPr id="38" name="Текст Неправ1"/>
          <p:cNvSpPr>
            <a:spLocks noGrp="1"/>
          </p:cNvSpPr>
          <p:nvPr>
            <p:ph type="body" sz="quarter" idx="12" hasCustomPrompt="1"/>
          </p:nvPr>
        </p:nvSpPr>
        <p:spPr>
          <a:xfrm>
            <a:off x="5102352" y="4434040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39" name="Текст Неправ2"/>
          <p:cNvSpPr>
            <a:spLocks noGrp="1"/>
          </p:cNvSpPr>
          <p:nvPr>
            <p:ph type="body" sz="quarter" idx="13" hasCustomPrompt="1"/>
          </p:nvPr>
        </p:nvSpPr>
        <p:spPr>
          <a:xfrm>
            <a:off x="5102352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  <p:sp>
        <p:nvSpPr>
          <p:cNvPr id="40" name="Текст Неправ3"/>
          <p:cNvSpPr>
            <a:spLocks noGrp="1"/>
          </p:cNvSpPr>
          <p:nvPr>
            <p:ph type="body" sz="quarter" idx="14" hasCustomPrompt="1"/>
          </p:nvPr>
        </p:nvSpPr>
        <p:spPr>
          <a:xfrm>
            <a:off x="1636776" y="5295164"/>
            <a:ext cx="3171600" cy="6984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txBody>
          <a:bodyPr lIns="684000" tIns="0" rIns="0" bIns="144000" anchor="ctr"/>
          <a:lstStyle>
            <a:lvl1pPr marL="0" indent="0" algn="l">
              <a:buNone/>
              <a:defRPr sz="1800" b="0" baseline="0">
                <a:solidFill>
                  <a:schemeClr val="accent1">
                    <a:lumMod val="7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Неправильный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val="16516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0" r:id="rId2"/>
    <p:sldLayoutId id="2147483721" r:id="rId3"/>
    <p:sldLayoutId id="2147483716" r:id="rId4"/>
    <p:sldLayoutId id="2147483715" r:id="rId5"/>
    <p:sldLayoutId id="2147483714" r:id="rId6"/>
    <p:sldLayoutId id="2147483712" r:id="rId7"/>
    <p:sldLayoutId id="2147483710" r:id="rId8"/>
    <p:sldLayoutId id="2147483709" r:id="rId9"/>
    <p:sldLayoutId id="2147483722" r:id="rId10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663" y="1070810"/>
            <a:ext cx="9185457" cy="2433099"/>
          </a:xfrm>
        </p:spPr>
        <p:txBody>
          <a:bodyPr/>
          <a:lstStyle/>
          <a:p>
            <a:pPr fontAlgn="base"/>
            <a:r>
              <a:rPr lang="ru-RU" sz="4800" dirty="0">
                <a:solidFill>
                  <a:schemeClr val="bg1"/>
                </a:solidFill>
              </a:rPr>
              <a:t>Городская экскурсия «Крымскими дорогами знаний. </a:t>
            </a:r>
            <a:br>
              <a:rPr lang="ru-RU" sz="4800" dirty="0">
                <a:solidFill>
                  <a:schemeClr val="bg1"/>
                </a:solidFill>
              </a:rPr>
            </a:br>
            <a:r>
              <a:rPr lang="ru-RU" sz="4800" dirty="0">
                <a:solidFill>
                  <a:schemeClr val="bg1"/>
                </a:solidFill>
              </a:rPr>
              <a:t>Таврический университет</a:t>
            </a:r>
            <a:r>
              <a:rPr lang="ru-RU" sz="4800" dirty="0" smtClean="0">
                <a:solidFill>
                  <a:schemeClr val="bg1"/>
                </a:solidFill>
              </a:rPr>
              <a:t>»</a:t>
            </a:r>
            <a:endParaRPr lang="ru-RU" sz="48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4211" y="3753853"/>
            <a:ext cx="3927657" cy="1997242"/>
          </a:xfrm>
        </p:spPr>
        <p:txBody>
          <a:bodyPr/>
          <a:lstStyle/>
          <a:p>
            <a:r>
              <a:rPr lang="ru-RU" sz="2800" dirty="0" smtClean="0">
                <a:solidFill>
                  <a:srgbClr val="44609E"/>
                </a:solidFill>
              </a:rPr>
              <a:t>Выполнила </a:t>
            </a:r>
          </a:p>
          <a:p>
            <a:r>
              <a:rPr lang="ru-RU" sz="2800" dirty="0" smtClean="0">
                <a:solidFill>
                  <a:srgbClr val="44609E"/>
                </a:solidFill>
              </a:rPr>
              <a:t>студентка 3 курса</a:t>
            </a:r>
          </a:p>
          <a:p>
            <a:r>
              <a:rPr lang="ru-RU" sz="2800" dirty="0" smtClean="0">
                <a:solidFill>
                  <a:srgbClr val="44609E"/>
                </a:solidFill>
              </a:rPr>
              <a:t>Группы И-б-о-171</a:t>
            </a:r>
          </a:p>
          <a:p>
            <a:r>
              <a:rPr lang="ru-RU" sz="2800" dirty="0" smtClean="0">
                <a:solidFill>
                  <a:srgbClr val="44609E"/>
                </a:solidFill>
              </a:rPr>
              <a:t>Джоджуа Анастасия</a:t>
            </a:r>
            <a:endParaRPr lang="ru-RU" sz="2800" dirty="0">
              <a:solidFill>
                <a:srgbClr val="44609E"/>
              </a:solidFill>
            </a:endParaRPr>
          </a:p>
        </p:txBody>
      </p:sp>
      <p:pic>
        <p:nvPicPr>
          <p:cNvPr id="1026" name="Picture 2" descr="https://sciencevents.psikhologiya-v-krimu-puti-razvitiya.online/PsyScienceDaysCFU/attachments/Image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3" y="4045499"/>
            <a:ext cx="3256169" cy="246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5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" y="19548"/>
            <a:ext cx="4922208" cy="34455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63" y="3550943"/>
            <a:ext cx="4906442" cy="32709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46273" y="-114410"/>
            <a:ext cx="4947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Дом </a:t>
            </a:r>
            <a:r>
              <a:rPr lang="ru-RU" sz="2400" b="1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Ш.В. </a:t>
            </a:r>
            <a:r>
              <a:rPr lang="ru-RU" sz="2400" b="1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Дувана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</a:t>
            </a:r>
            <a:r>
              <a:rPr lang="ru-RU" sz="2400" b="1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конце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</a:t>
            </a:r>
            <a:r>
              <a:rPr lang="en-US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 в.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построил гласный симферопольской городской думы, член её управы, главный юрисконсульт </a:t>
            </a:r>
            <a:r>
              <a:rPr lang="ru-RU" sz="2400" dirty="0" err="1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Шабетай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Вениаминович Дуван.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1953-1965 гг. здесь были дирекция университета, кафедра музыки и пения, фундаментальная библиотека с читальным залом.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740" y="3805200"/>
            <a:ext cx="4847723" cy="2687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fontAlgn="base">
              <a:spcAft>
                <a:spcPts val="0"/>
              </a:spcAft>
            </a:pP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1965 г. ректорат и фундаментальная библиотека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перешли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новое здание на пр. Вернадского, 4. Ныне здесь размещается факультет иностранной филологии ТНУ.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Находится по адресу Ленина, 11.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937" y="3430444"/>
            <a:ext cx="322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Крымский университет им. М.В. Фрунзе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33052" y="6526159"/>
            <a:ext cx="276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Институт иностранной филологии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17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62" y="3585410"/>
            <a:ext cx="5396938" cy="3017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" y="33605"/>
            <a:ext cx="5311541" cy="3315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3089" y="6555727"/>
            <a:ext cx="495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Министерство строительства и архитектуры Республики Крым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2014" y="33605"/>
            <a:ext cx="45639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1921 г. здание </a:t>
            </a:r>
            <a:r>
              <a:rPr lang="ru-RU" sz="2400" b="1" dirty="0"/>
              <a:t>бывшей женской гимназии В.А. </a:t>
            </a:r>
            <a:r>
              <a:rPr lang="ru-RU" sz="2400" b="1" dirty="0" err="1"/>
              <a:t>Станишевской</a:t>
            </a:r>
            <a:r>
              <a:rPr lang="ru-RU" sz="2400" dirty="0"/>
              <a:t> </a:t>
            </a:r>
            <a:r>
              <a:rPr lang="ru-RU" sz="2400" dirty="0" smtClean="0"/>
              <a:t>стало </a:t>
            </a:r>
            <a:r>
              <a:rPr lang="ru-RU" sz="2400" dirty="0"/>
              <a:t>ещё одним из корпусов университета. Дом </a:t>
            </a:r>
            <a:r>
              <a:rPr lang="ru-RU" sz="2400" dirty="0" smtClean="0"/>
              <a:t>был </a:t>
            </a:r>
            <a:r>
              <a:rPr lang="ru-RU" sz="2400" dirty="0"/>
              <a:t>построен в 1901 г. гласным городской </a:t>
            </a:r>
            <a:r>
              <a:rPr lang="ru-RU" sz="2400" dirty="0" smtClean="0"/>
              <a:t>думы А.М. </a:t>
            </a:r>
            <a:r>
              <a:rPr lang="ru-RU" sz="2400" dirty="0"/>
              <a:t>Шлее. Осенью того же года </a:t>
            </a:r>
            <a:r>
              <a:rPr lang="ru-RU" sz="2400" dirty="0" smtClean="0"/>
              <a:t>он </a:t>
            </a:r>
            <a:r>
              <a:rPr lang="ru-RU" sz="2400" dirty="0"/>
              <a:t>передал этот дом под частную женскую </a:t>
            </a:r>
            <a:r>
              <a:rPr lang="ru-RU" sz="2400" dirty="0" smtClean="0"/>
              <a:t>гимназию.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50800" y="3349168"/>
            <a:ext cx="4722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fontAlgn="base"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1921 г. здесь разместился один из факультетов Таврического университета, а с 1925 г., после раздела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учебного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заведения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на (</a:t>
            </a:r>
            <a:r>
              <a:rPr lang="ru-RU" sz="2400" dirty="0" err="1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пед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., мед.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 </a:t>
            </a:r>
            <a:r>
              <a:rPr lang="ru-RU" sz="2400" dirty="0" err="1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сельскохоз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институты), тут остался пединститут. Сейчас здесь Министерство строительства и архитектуры Республики Крым.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0830"/>
            <a:ext cx="4727110" cy="34008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3039143"/>
            <a:ext cx="4991100" cy="3590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11105" y="3365500"/>
            <a:ext cx="115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Талмуд-Тора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984875" y="6562923"/>
            <a:ext cx="2892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Факультет физического воспитания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52510" y="40830"/>
            <a:ext cx="51534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Ещё один из первоначальных корпусов университета – </a:t>
            </a:r>
            <a:r>
              <a:rPr lang="ru-RU" sz="2400" dirty="0"/>
              <a:t>духовная школа для </a:t>
            </a:r>
            <a:r>
              <a:rPr lang="ru-RU" sz="2400" dirty="0" smtClean="0"/>
              <a:t>мальчиков </a:t>
            </a:r>
            <a:r>
              <a:rPr lang="ru-RU" sz="2400" b="1" dirty="0"/>
              <a:t>Талмуд-Тора</a:t>
            </a:r>
            <a:r>
              <a:rPr lang="ru-RU" sz="2400" dirty="0" smtClean="0"/>
              <a:t>. </a:t>
            </a:r>
            <a:r>
              <a:rPr lang="ru-RU" sz="2400" dirty="0"/>
              <a:t>В годы Первой Мировой войны здание было оборудовано под военный госпиталь. После установления советской власти здание стало одним из корпусов университета.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400" y="3504331"/>
            <a:ext cx="4864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1948 году на базе кафедры физического воспитания, существовавшей в Крымском педагогическом институте с 1930 года, основан факультет физического воспитания, который находится в помещениях Талмуд-Торы и по сей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день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 адресу Студенческая, 13.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529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50801"/>
            <a:ext cx="8318500" cy="43306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500" y="4275666"/>
            <a:ext cx="9906000" cy="267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30-е годы на террито­рии парка «</a:t>
            </a:r>
            <a:r>
              <a:rPr lang="ru-RU" sz="2400" dirty="0" err="1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Салгирка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 появляется новое зда­ние – </a:t>
            </a:r>
            <a:r>
              <a:rPr lang="ru-RU" sz="2400" b="1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трёхэтажное общежитие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впо­следствии служившее учебным корпусом сельхозинститута. В годы Великой Отечественной войны здание было обустроено под госпиталь оккупационных войск. Сейчас здесь находится факультет славянской филологии и жур­налистики КФУ, администрация, научный отдел и службы Ботанического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сада. Находится по адресу пр. Вернадского, 2.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535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" y="25400"/>
            <a:ext cx="5097134" cy="33586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3434847"/>
            <a:ext cx="4887080" cy="3258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7500" y="3331758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Корпус «А» в 1965 г.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6615211"/>
            <a:ext cx="248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Корпус «А» в начале 2000-х гг.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2140" y="152400"/>
            <a:ext cx="46533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 1963 г. в парке «</a:t>
            </a:r>
            <a:r>
              <a:rPr lang="ru-RU" sz="2400" dirty="0" err="1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Салгирка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 началось строительство нового учебного корпуса. Возведение строения, которое сейчас известно как корпус «А» (</a:t>
            </a:r>
            <a:r>
              <a:rPr lang="ru-RU" sz="2400" b="1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главный корпус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), шло ударными темпами и было завершено в 1965 г.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041" y="3485646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Вскоре рядом появились здания общежитий студенческого городка. В 1975 году в строй был введён лабораторный корпус «Б», где располагались факультеты естественных наук и истории, а в 1989 году – корпус «В</a:t>
            </a:r>
            <a:r>
              <a:rPr lang="ru-RU" sz="2400" dirty="0" smtClean="0"/>
              <a:t>». Находятся на пр. Вернадского, 4 (ранее ул. Ялтинская).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43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14300"/>
            <a:ext cx="4953000" cy="660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2700" y="266700"/>
            <a:ext cx="472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fontAlgn="base"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Гордостью университета стало оборудованное по мировым стандартам десятиэтажное здание, которое было торжественно открыто в 2007 г. Преподаватели и студенты называют этот корпус университета «</a:t>
            </a:r>
            <a:r>
              <a:rPr lang="ru-RU" sz="2400" b="1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Свечкой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». Корпус был приведён в соответствие самым современным требованиям научной, образовательной и культурной жизни.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единственная в округе высотка, которая, как свеча, возвышается над водохранилищем.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100"/>
            <a:ext cx="5613400" cy="37422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89600" y="88901"/>
            <a:ext cx="416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fontAlgn="base"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конце 60-х годов Крымский педагогический институт входил в десятку лучших педагогических вузов страны. Благодаря этому он вернул статус университета в 1972 году и был преобразован в 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Симферопольский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государственный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университет имени М. В. Фрунзе (СГУ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00" y="3966635"/>
            <a:ext cx="866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1999 году 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он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получает название Таврический национальный университет имени В.И. Вернадского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 </a:t>
            </a: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августа 2014 года решением правительства РФ был создан Крымский федеральный университет имени В.И. Вернадского, объединивший ряд высших учебных заведений и в том числе Таврический национальный университет, который теперь называется Таврической академией</a:t>
            </a:r>
            <a:r>
              <a:rPr lang="ru-RU" sz="2400" dirty="0" smtClean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0216" y="626310"/>
            <a:ext cx="88311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200" dirty="0"/>
              <a:t>Крымский федеральный университет им. В. И. Вернадского расположен в городе Симферополе и является крупнейшим высшим учебным заведением Республики Крым, входит в десятку федеральных университетов Российской Федерации.</a:t>
            </a:r>
          </a:p>
          <a:p>
            <a:pPr fontAlgn="base"/>
            <a:r>
              <a:rPr lang="ru-RU" sz="3200" dirty="0"/>
              <a:t>Свою историю Крымский федеральный университет ведёт от создания в 1918 году по инициативе Соломона Самойловича Крыма </a:t>
            </a:r>
            <a:r>
              <a:rPr lang="ru-RU" sz="3200" dirty="0" smtClean="0"/>
              <a:t>Таврического </a:t>
            </a:r>
            <a:r>
              <a:rPr lang="ru-RU" sz="3200" dirty="0"/>
              <a:t>университета – первого высшего учебного заведения на полуострове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02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58391" y="6600994"/>
            <a:ext cx="1720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Карта Симферополя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5" y="-12700"/>
            <a:ext cx="8235655" cy="66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" y="53250"/>
            <a:ext cx="4804610" cy="36011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43" y="3423672"/>
            <a:ext cx="4888832" cy="32609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69043" y="53250"/>
            <a:ext cx="48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Первоначально первый вуз в Крыму был размещён в Ялте, в </a:t>
            </a:r>
            <a:r>
              <a:rPr lang="ru-RU" sz="2400" b="1" dirty="0" err="1"/>
              <a:t>Ливадийском</a:t>
            </a:r>
            <a:r>
              <a:rPr lang="ru-RU" sz="2400" b="1" dirty="0"/>
              <a:t> дворцовом комплексе</a:t>
            </a:r>
            <a:r>
              <a:rPr lang="ru-RU" sz="2400" dirty="0"/>
              <a:t>, ранее принадлежавшем царской </a:t>
            </a:r>
            <a:r>
              <a:rPr lang="ru-RU" sz="2400" dirty="0" smtClean="0"/>
              <a:t>семье. </a:t>
            </a:r>
            <a:r>
              <a:rPr lang="ru-RU" sz="2400" dirty="0"/>
              <a:t>В его состав входили физико-математический, юридический, медицинский и агрономический факультеты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19297" y="3588131"/>
            <a:ext cx="85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Ливадия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542549" y="6602876"/>
            <a:ext cx="376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Ялтинская Александровская мужская гимназия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0628" y="3949284"/>
            <a:ext cx="4608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Торжественное открытие филиала состоялось 10 мая 1918 года сначала в Киеве, а на следующий день праздничные мероприятия прошли в Ялтинской Александровской мужской гимназии. </a:t>
            </a:r>
          </a:p>
        </p:txBody>
      </p:sp>
    </p:spTree>
    <p:extLst>
      <p:ext uri="{BB962C8B-B14F-4D97-AF65-F5344CB8AC3E}">
        <p14:creationId xmlns:p14="http://schemas.microsoft.com/office/powerpoint/2010/main" val="34647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" y="24064"/>
            <a:ext cx="4989320" cy="32650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81" y="3387203"/>
            <a:ext cx="5114823" cy="34226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33696" y="133105"/>
            <a:ext cx="4772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14 октября 1918 г. в здании </a:t>
            </a:r>
            <a:r>
              <a:rPr lang="ru-RU" sz="2400" b="1" dirty="0"/>
              <a:t>Дворянского театра</a:t>
            </a:r>
            <a:r>
              <a:rPr lang="ru-RU" sz="2400" dirty="0"/>
              <a:t> (ныне – Русский драматический академический театр имени М. Горького) состоялось торжественное открытие Таврического университета как самостоятельного учреждения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1860" y="3205493"/>
            <a:ext cx="359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Находится на ул. Пушкина (ранее Пушкинской), 15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1" y="4027543"/>
            <a:ext cx="4092741" cy="27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" y="36093"/>
            <a:ext cx="4794484" cy="35854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07" y="3432431"/>
            <a:ext cx="4870383" cy="32456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3137" y="3561343"/>
            <a:ext cx="320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</a:t>
            </a:r>
            <a:r>
              <a:rPr lang="ru-RU" sz="1400" dirty="0" smtClean="0"/>
              <a:t>риют </a:t>
            </a:r>
            <a:r>
              <a:rPr lang="ru-RU" sz="1400" dirty="0"/>
              <a:t>для девочек графини </a:t>
            </a:r>
            <a:r>
              <a:rPr lang="ru-RU" sz="1400" dirty="0" err="1"/>
              <a:t>Адлерберг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57211" y="6598351"/>
            <a:ext cx="203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Этнографический музей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854644" y="108285"/>
            <a:ext cx="50754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Корпуса университета разместились во многих исторических зданиях и жилых домах. Одно из них – бывший </a:t>
            </a:r>
            <a:r>
              <a:rPr lang="ru-RU" sz="2400" b="1" dirty="0"/>
              <a:t>приют для девочек графини </a:t>
            </a:r>
            <a:r>
              <a:rPr lang="ru-RU" sz="2400" b="1" dirty="0" err="1"/>
              <a:t>Адлерберг</a:t>
            </a:r>
            <a:r>
              <a:rPr lang="ru-RU" sz="2400" dirty="0"/>
              <a:t>. Здесь в 1918-1921 гг. размещался ректорат, канцелярия и историко-филологический факультет Таврического университета.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296" y="3811012"/>
            <a:ext cx="48185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Сегодня там располагается </a:t>
            </a:r>
            <a:r>
              <a:rPr lang="ru-RU" sz="2400" b="1" dirty="0"/>
              <a:t>Крымский этнографический музей</a:t>
            </a:r>
            <a:r>
              <a:rPr lang="ru-RU" sz="2400" dirty="0"/>
              <a:t>, он является одним из ведущих культурно-просветительских учреждений Крыма, в нём проводится активная научная работа. Находится по адресу ул. Пушкина, 18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23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" y="36091"/>
            <a:ext cx="5046755" cy="33821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09" y="3669632"/>
            <a:ext cx="5069566" cy="31397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80932" y="203665"/>
            <a:ext cx="47250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81818"/>
                </a:solidFill>
                <a:ea typeface="Calibri" panose="020F0502020204030204" pitchFamily="34" charset="0"/>
              </a:rPr>
              <a:t>Таврическая духовная семинария </a:t>
            </a:r>
            <a:r>
              <a:rPr lang="ru-RU" sz="2400" dirty="0">
                <a:solidFill>
                  <a:srgbClr val="181818"/>
                </a:solidFill>
                <a:ea typeface="Calibri" panose="020F0502020204030204" pitchFamily="34" charset="0"/>
              </a:rPr>
              <a:t>была открыта 19 августа 1873 г. </a:t>
            </a:r>
            <a:endParaRPr lang="ru-RU" sz="2400" dirty="0" smtClean="0">
              <a:solidFill>
                <a:srgbClr val="181818"/>
              </a:solidFill>
              <a:ea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181818"/>
                </a:solidFill>
                <a:ea typeface="Calibri" panose="020F0502020204030204" pitchFamily="34" charset="0"/>
              </a:rPr>
              <a:t>30 </a:t>
            </a:r>
            <a:r>
              <a:rPr lang="ru-RU" sz="2400" dirty="0">
                <a:solidFill>
                  <a:srgbClr val="181818"/>
                </a:solidFill>
                <a:ea typeface="Calibri" panose="020F0502020204030204" pitchFamily="34" charset="0"/>
              </a:rPr>
              <a:t>ноября 1920 </a:t>
            </a:r>
            <a:r>
              <a:rPr lang="ru-RU" sz="2400" dirty="0" smtClean="0">
                <a:solidFill>
                  <a:srgbClr val="181818"/>
                </a:solidFill>
                <a:ea typeface="Calibri" panose="020F0502020204030204" pitchFamily="34" charset="0"/>
              </a:rPr>
              <a:t>года она </a:t>
            </a:r>
            <a:r>
              <a:rPr lang="ru-RU" sz="2400" dirty="0">
                <a:solidFill>
                  <a:srgbClr val="181818"/>
                </a:solidFill>
                <a:ea typeface="Calibri" panose="020F0502020204030204" pitchFamily="34" charset="0"/>
              </a:rPr>
              <a:t>была закрыта. </a:t>
            </a:r>
            <a:r>
              <a:rPr lang="ru-RU" sz="2400" dirty="0" smtClean="0">
                <a:solidFill>
                  <a:srgbClr val="181818"/>
                </a:solidFill>
                <a:ea typeface="Calibri" panose="020F0502020204030204" pitchFamily="34" charset="0"/>
              </a:rPr>
              <a:t>После </a:t>
            </a:r>
            <a:r>
              <a:rPr lang="ru-RU" sz="2400" dirty="0">
                <a:solidFill>
                  <a:srgbClr val="181818"/>
                </a:solidFill>
                <a:ea typeface="Calibri" panose="020F0502020204030204" pitchFamily="34" charset="0"/>
              </a:rPr>
              <a:t>открытия Таврического университета было дополнительно нанято несколько помещений в духовной семинарии.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960" y="3573380"/>
            <a:ext cx="47383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81818"/>
                </a:solidFill>
                <a:ea typeface="Calibri" panose="020F0502020204030204" pitchFamily="34" charset="0"/>
              </a:rPr>
              <a:t>В </a:t>
            </a:r>
            <a:r>
              <a:rPr lang="ru-RU" sz="2400" dirty="0">
                <a:solidFill>
                  <a:srgbClr val="181818"/>
                </a:solidFill>
                <a:ea typeface="Calibri" panose="020F0502020204030204" pitchFamily="34" charset="0"/>
              </a:rPr>
              <a:t>советское время в этом здании </a:t>
            </a:r>
            <a:r>
              <a:rPr lang="ru-RU" sz="2400" dirty="0" smtClean="0">
                <a:solidFill>
                  <a:srgbClr val="181818"/>
                </a:solidFill>
                <a:ea typeface="Calibri" panose="020F0502020204030204" pitchFamily="34" charset="0"/>
              </a:rPr>
              <a:t>находилась </a:t>
            </a:r>
            <a:r>
              <a:rPr lang="ru-RU" sz="2400" dirty="0">
                <a:solidFill>
                  <a:srgbClr val="181818"/>
                </a:solidFill>
                <a:ea typeface="Calibri" panose="020F0502020204030204" pitchFamily="34" charset="0"/>
              </a:rPr>
              <a:t>средняя школа № 9. </a:t>
            </a:r>
            <a:r>
              <a:rPr lang="ru-RU" sz="2400" dirty="0" smtClean="0">
                <a:solidFill>
                  <a:srgbClr val="181818"/>
                </a:solidFill>
                <a:ea typeface="Calibri" panose="020F0502020204030204" pitchFamily="34" charset="0"/>
              </a:rPr>
              <a:t>После </a:t>
            </a:r>
            <a:r>
              <a:rPr lang="ru-RU" sz="2400" dirty="0">
                <a:solidFill>
                  <a:srgbClr val="181818"/>
                </a:solidFill>
                <a:ea typeface="Calibri" panose="020F0502020204030204" pitchFamily="34" charset="0"/>
              </a:rPr>
              <a:t>распада СССР здание было возвращено Церкви</a:t>
            </a:r>
            <a:r>
              <a:rPr lang="ru-RU" sz="2400" dirty="0" smtClean="0">
                <a:solidFill>
                  <a:srgbClr val="181818"/>
                </a:solidFill>
                <a:ea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181818"/>
                </a:solidFill>
                <a:ea typeface="Calibri" panose="020F0502020204030204" pitchFamily="34" charset="0"/>
              </a:rPr>
              <a:t> В 2006 </a:t>
            </a:r>
            <a:r>
              <a:rPr lang="ru-RU" sz="2400" dirty="0" smtClean="0">
                <a:solidFill>
                  <a:srgbClr val="181818"/>
                </a:solidFill>
                <a:ea typeface="Calibri" panose="020F0502020204030204" pitchFamily="34" charset="0"/>
              </a:rPr>
              <a:t>году была возрождена Таврическая духовная семинария. Она находится </a:t>
            </a:r>
            <a:r>
              <a:rPr lang="ru-RU" sz="2400" dirty="0">
                <a:solidFill>
                  <a:srgbClr val="181818"/>
                </a:solidFill>
                <a:ea typeface="Calibri" panose="020F0502020204030204" pitchFamily="34" charset="0"/>
              </a:rPr>
              <a:t>по адресу пер. Героев </a:t>
            </a:r>
            <a:r>
              <a:rPr lang="ru-RU" sz="2400" dirty="0" err="1">
                <a:solidFill>
                  <a:srgbClr val="181818"/>
                </a:solidFill>
                <a:ea typeface="Calibri" panose="020F0502020204030204" pitchFamily="34" charset="0"/>
              </a:rPr>
              <a:t>Аджимушкая</a:t>
            </a:r>
            <a:r>
              <a:rPr lang="ru-RU" sz="2400" dirty="0">
                <a:solidFill>
                  <a:srgbClr val="181818"/>
                </a:solidFill>
                <a:ea typeface="Calibri" panose="020F0502020204030204" pitchFamily="34" charset="0"/>
              </a:rPr>
              <a:t>, 9.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44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10" y="3248521"/>
            <a:ext cx="51435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" y="32322"/>
            <a:ext cx="5523549" cy="31079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4842" y="-87998"/>
            <a:ext cx="42040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818"/>
                </a:solidFill>
                <a:ea typeface="Times New Roman" panose="02020603050405020304" pitchFamily="18" charset="0"/>
              </a:rPr>
              <a:t>2 февраля 1866 года состоялось торжественное открытие </a:t>
            </a:r>
            <a:r>
              <a:rPr lang="ru-RU" sz="2400" b="1" dirty="0">
                <a:solidFill>
                  <a:srgbClr val="181818"/>
                </a:solidFill>
                <a:ea typeface="Times New Roman" panose="02020603050405020304" pitchFamily="18" charset="0"/>
              </a:rPr>
              <a:t>Таврического епархиального женского </a:t>
            </a:r>
            <a:r>
              <a:rPr lang="ru-RU" sz="2400" b="1" dirty="0" smtClean="0">
                <a:solidFill>
                  <a:srgbClr val="181818"/>
                </a:solidFill>
                <a:ea typeface="Times New Roman" panose="02020603050405020304" pitchFamily="18" charset="0"/>
              </a:rPr>
              <a:t>училища.</a:t>
            </a:r>
            <a:r>
              <a:rPr lang="ru-RU" sz="2400" dirty="0"/>
              <a:t> После установления советской власти </a:t>
            </a:r>
            <a:r>
              <a:rPr lang="ru-RU" sz="2400" dirty="0" smtClean="0"/>
              <a:t>оно закрылось, </a:t>
            </a:r>
            <a:r>
              <a:rPr lang="ru-RU" sz="2400" dirty="0"/>
              <a:t>в его здании стали проводить командные курсы Красной Армии.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52348"/>
            <a:ext cx="47274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годы революции и Гражданской войны в здании этого учебного заведения располагался 180-й полевой запасной госпиталь. 1 апреля 1931 </a:t>
            </a:r>
            <a:r>
              <a:rPr lang="ru-RU" sz="2400" dirty="0" smtClean="0"/>
              <a:t>года состоялось открытие Мед. </a:t>
            </a:r>
            <a:r>
              <a:rPr lang="ru-RU" sz="2400" dirty="0"/>
              <a:t>института</a:t>
            </a:r>
            <a:r>
              <a:rPr lang="ru-RU" sz="2400" dirty="0" smtClean="0"/>
              <a:t>.</a:t>
            </a:r>
            <a:r>
              <a:rPr lang="ru-RU" sz="2400" dirty="0"/>
              <a:t> Сейчас здесь </a:t>
            </a:r>
            <a:r>
              <a:rPr lang="ru-RU" sz="2400" dirty="0" smtClean="0"/>
              <a:t>Мед. </a:t>
            </a:r>
            <a:r>
              <a:rPr lang="ru-RU" sz="2400" dirty="0"/>
              <a:t>академия </a:t>
            </a:r>
            <a:r>
              <a:rPr lang="ru-RU" sz="2400" dirty="0" smtClean="0"/>
              <a:t>КФУ им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В</a:t>
            </a:r>
            <a:r>
              <a:rPr lang="ru-RU" sz="2400" dirty="0"/>
              <a:t>. И. Вернадского. </a:t>
            </a:r>
            <a:r>
              <a:rPr lang="ru-RU" sz="2400" dirty="0" smtClean="0"/>
              <a:t>Находится на бульваре Ленина 5/7.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6274" y="3092402"/>
            <a:ext cx="3681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Таврическое епархиальное женское училище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47587" y="6642556"/>
            <a:ext cx="31786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dirty="0" smtClean="0"/>
              <a:t>Мед. академия КФУ им. В.И. Вернадского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799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53" y="853613"/>
            <a:ext cx="95771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этих корпусах, несмотря на тяжелейшие социально-политические обстоятельства, в буквальном смысле кипела наука. Многие студенты голодали, но не оставляли занятий, настолько сильна была тяга к науке. Лихолетье касалось и преподавателей, многие из которых жили в учебных помещениях, самостоятельно изготовляли учебные пособия, а после лекций отправлялись колоть дрова, чинить обувь или занимались другой хозяйственной работой.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 fontAlgn="base">
              <a:spcAft>
                <a:spcPts val="0"/>
              </a:spcAft>
            </a:pPr>
            <a:r>
              <a:rPr lang="ru-RU" sz="2400" dirty="0">
                <a:solidFill>
                  <a:srgbClr val="181818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феврале 1921 года Таврический университет был переименован в Крымский университет имени М.В. Фрунзе. На базе университета были созданы три отдельных учебных заведения – педагогический, медицинский и сельскохозяйственный институты. В 1925 году университет получил название Крымский государственный педагогический институт.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28575">
          <a:noFill/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1500" dirty="0" err="1" smtClean="0">
            <a:solidFill>
              <a:schemeClr val="accent1">
                <a:lumMod val="75000"/>
              </a:schemeClr>
            </a:solidFill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SC_RU_EDU_test_universal_" id="{0F326A36-4E8E-4D34-8D57-DB4CE51CB6ED}" vid="{895AB5E8-B27E-4E38-B4EF-6EBFE2E5152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E9F424-E98D-4A88-8E39-9A1A3DE28C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42FA2-3814-4568-BEB8-FEAFD026D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13F1AF-44D4-4D29-8344-45133B6B041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Универсальный</Template>
  <TotalTime>0</TotalTime>
  <Words>1070</Words>
  <Application>Microsoft Office PowerPoint</Application>
  <PresentationFormat>Лист A4 (210x297 мм)</PresentationFormat>
  <Paragraphs>50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Roboto Cn</vt:lpstr>
      <vt:lpstr>Segoe UI Light</vt:lpstr>
      <vt:lpstr>Times New Roman</vt:lpstr>
      <vt:lpstr>Тема1</vt:lpstr>
      <vt:lpstr>Городская экскурсия «Крымскими дорогами знаний.  Таврический университет»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2020-07-13T15:56:50Z</dcterms:created>
  <dcterms:modified xsi:type="dcterms:W3CDTF">2020-07-13T22:11:28Z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