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Amatic SC"/>
      <p:regular r:id="rId19"/>
      <p:bold r:id="rId20"/>
    </p:embeddedFont>
    <p:embeddedFont>
      <p:font typeface="Montserrat"/>
      <p:regular r:id="rId21"/>
      <p:bold r:id="rId22"/>
      <p:italic r:id="rId23"/>
      <p:boldItalic r:id="rId24"/>
    </p:embeddedFont>
    <p:embeddedFont>
      <p:font typeface="Source Code Pr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maticSC-bold.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bold.fntdata"/><Relationship Id="rId25" Type="http://schemas.openxmlformats.org/officeDocument/2006/relationships/font" Target="fonts/SourceCodePro-regular.fntdata"/><Relationship Id="rId28" Type="http://schemas.openxmlformats.org/officeDocument/2006/relationships/font" Target="fonts/SourceCodePro-boldItalic.fntdata"/><Relationship Id="rId27" Type="http://schemas.openxmlformats.org/officeDocument/2006/relationships/font" Target="fonts/SourceCodePr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AmaticSC-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8c2916f46f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c2916f46f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8c2916f46f_0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c2916f46f_0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8c2916f46f_0_5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8c2916f46f_0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8c2916f46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8c2916f46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8c2916f46f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c2916f46f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8c2916f46f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8c2916f46f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8c2916f46f_0_5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c2916f46f_0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8c2916f46f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c2916f46f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8c2916f46f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8c2916f46f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8c2916f46f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c2916f46f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8c2916f46f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8c2916f46f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8c2916f46f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c2916f46f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rgbClr val="CCCCC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15.png"/><Relationship Id="rId7" Type="http://schemas.openxmlformats.org/officeDocument/2006/relationships/image" Target="../media/image17.png"/><Relationship Id="rId8"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0.jpg"/><Relationship Id="rId5"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a:solidFill>
            <a:schemeClr val="dk1"/>
          </a:solidFill>
        </p:spPr>
        <p:txBody>
          <a:bodyPr anchorCtr="0" anchor="ctr" bIns="91425" lIns="91425" spcFirstLastPara="1" rIns="91425" wrap="square" tIns="91425">
            <a:noAutofit/>
          </a:bodyPr>
          <a:lstStyle/>
          <a:p>
            <a:pPr indent="0" lvl="0" marL="0" rtl="0" algn="ctr">
              <a:spcBef>
                <a:spcPts val="0"/>
              </a:spcBef>
              <a:spcAft>
                <a:spcPts val="0"/>
              </a:spcAft>
              <a:buNone/>
            </a:pPr>
            <a:r>
              <a:rPr lang="ru" sz="6300"/>
              <a:t>Модернизация сайта и расширение жизни музея в медиа пространстве</a:t>
            </a:r>
            <a:endParaRPr sz="6300"/>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ru" sz="1300">
                <a:latin typeface="Montserrat"/>
                <a:ea typeface="Montserrat"/>
                <a:cs typeface="Montserrat"/>
                <a:sym typeface="Montserrat"/>
              </a:rPr>
              <a:t>Выполнили: Асанов Аблялим</a:t>
            </a:r>
            <a:endParaRPr b="0" sz="1300">
              <a:latin typeface="Montserrat"/>
              <a:ea typeface="Montserrat"/>
              <a:cs typeface="Montserrat"/>
              <a:sym typeface="Montserrat"/>
            </a:endParaRPr>
          </a:p>
          <a:p>
            <a:pPr indent="0" lvl="0" marL="0" rtl="0" algn="ctr">
              <a:spcBef>
                <a:spcPts val="0"/>
              </a:spcBef>
              <a:spcAft>
                <a:spcPts val="0"/>
              </a:spcAft>
              <a:buNone/>
            </a:pPr>
            <a:r>
              <a:rPr b="0" lang="ru" sz="1300">
                <a:latin typeface="Montserrat"/>
                <a:ea typeface="Montserrat"/>
                <a:cs typeface="Montserrat"/>
                <a:sym typeface="Montserrat"/>
              </a:rPr>
              <a:t>Бумажникова Анна</a:t>
            </a:r>
            <a:endParaRPr b="0" sz="1300">
              <a:latin typeface="Montserrat"/>
              <a:ea typeface="Montserrat"/>
              <a:cs typeface="Montserrat"/>
              <a:sym typeface="Montserrat"/>
            </a:endParaRPr>
          </a:p>
          <a:p>
            <a:pPr indent="0" lvl="0" marL="0" rtl="0" algn="ctr">
              <a:spcBef>
                <a:spcPts val="0"/>
              </a:spcBef>
              <a:spcAft>
                <a:spcPts val="0"/>
              </a:spcAft>
              <a:buNone/>
            </a:pPr>
            <a:r>
              <a:rPr b="0" lang="ru" sz="1300">
                <a:latin typeface="Montserrat"/>
                <a:ea typeface="Montserrat"/>
                <a:cs typeface="Montserrat"/>
                <a:sym typeface="Montserrat"/>
              </a:rPr>
              <a:t>Лейченко Анастасия</a:t>
            </a:r>
            <a:endParaRPr b="0" sz="1300">
              <a:latin typeface="Montserrat"/>
              <a:ea typeface="Montserrat"/>
              <a:cs typeface="Montserrat"/>
              <a:sym typeface="Montserrat"/>
            </a:endParaRPr>
          </a:p>
          <a:p>
            <a:pPr indent="0" lvl="0" marL="0" rtl="0" algn="ctr">
              <a:spcBef>
                <a:spcPts val="0"/>
              </a:spcBef>
              <a:spcAft>
                <a:spcPts val="0"/>
              </a:spcAft>
              <a:buNone/>
            </a:pPr>
            <a:r>
              <a:rPr b="0" lang="ru" sz="1300">
                <a:latin typeface="Montserrat"/>
                <a:ea typeface="Montserrat"/>
                <a:cs typeface="Montserrat"/>
                <a:sym typeface="Montserrat"/>
              </a:rPr>
              <a:t>Маргасов Владислав</a:t>
            </a:r>
            <a:endParaRPr b="0" sz="1300">
              <a:latin typeface="Montserrat"/>
              <a:ea typeface="Montserrat"/>
              <a:cs typeface="Montserrat"/>
              <a:sym typeface="Montserrat"/>
            </a:endParaRPr>
          </a:p>
          <a:p>
            <a:pPr indent="0" lvl="0" marL="0" rtl="0" algn="ctr">
              <a:spcBef>
                <a:spcPts val="0"/>
              </a:spcBef>
              <a:spcAft>
                <a:spcPts val="0"/>
              </a:spcAft>
              <a:buNone/>
            </a:pPr>
            <a:r>
              <a:rPr b="0" lang="ru" sz="1300">
                <a:latin typeface="Montserrat"/>
                <a:ea typeface="Montserrat"/>
                <a:cs typeface="Montserrat"/>
                <a:sym typeface="Montserrat"/>
              </a:rPr>
              <a:t>Скрипник Анна</a:t>
            </a:r>
            <a:endParaRPr b="0" sz="1300">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2"/>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2" name="Google Shape;122;p22"/>
          <p:cNvPicPr preferRelativeResize="0"/>
          <p:nvPr/>
        </p:nvPicPr>
        <p:blipFill>
          <a:blip r:embed="rId3">
            <a:alphaModFix/>
          </a:blip>
          <a:stretch>
            <a:fillRect/>
          </a:stretch>
        </p:blipFill>
        <p:spPr>
          <a:xfrm>
            <a:off x="311699" y="247972"/>
            <a:ext cx="8520599" cy="4790521"/>
          </a:xfrm>
          <a:prstGeom prst="rect">
            <a:avLst/>
          </a:prstGeom>
          <a:noFill/>
          <a:ln>
            <a:noFill/>
          </a:ln>
        </p:spPr>
      </p:pic>
      <p:pic>
        <p:nvPicPr>
          <p:cNvPr id="123" name="Google Shape;123;p22"/>
          <p:cNvPicPr preferRelativeResize="0"/>
          <p:nvPr/>
        </p:nvPicPr>
        <p:blipFill rotWithShape="1">
          <a:blip r:embed="rId4">
            <a:alphaModFix/>
          </a:blip>
          <a:srcRect b="10037" l="26231" r="33541" t="14147"/>
          <a:stretch/>
        </p:blipFill>
        <p:spPr>
          <a:xfrm>
            <a:off x="225800" y="1876462"/>
            <a:ext cx="2985752" cy="3163699"/>
          </a:xfrm>
          <a:prstGeom prst="rect">
            <a:avLst/>
          </a:prstGeom>
          <a:noFill/>
          <a:ln>
            <a:noFill/>
          </a:ln>
        </p:spPr>
      </p:pic>
      <p:pic>
        <p:nvPicPr>
          <p:cNvPr id="124" name="Google Shape;124;p22"/>
          <p:cNvPicPr preferRelativeResize="0"/>
          <p:nvPr/>
        </p:nvPicPr>
        <p:blipFill rotWithShape="1">
          <a:blip r:embed="rId5">
            <a:alphaModFix/>
          </a:blip>
          <a:srcRect b="9856" l="26825" r="34012" t="22028"/>
          <a:stretch/>
        </p:blipFill>
        <p:spPr>
          <a:xfrm>
            <a:off x="2885375" y="1876450"/>
            <a:ext cx="3235098" cy="3163699"/>
          </a:xfrm>
          <a:prstGeom prst="rect">
            <a:avLst/>
          </a:prstGeom>
          <a:noFill/>
          <a:ln>
            <a:noFill/>
          </a:ln>
        </p:spPr>
      </p:pic>
      <p:pic>
        <p:nvPicPr>
          <p:cNvPr id="125" name="Google Shape;125;p22"/>
          <p:cNvPicPr preferRelativeResize="0"/>
          <p:nvPr/>
        </p:nvPicPr>
        <p:blipFill rotWithShape="1">
          <a:blip r:embed="rId6">
            <a:alphaModFix/>
          </a:blip>
          <a:srcRect b="11153" l="27104" r="33794" t="21251"/>
          <a:stretch/>
        </p:blipFill>
        <p:spPr>
          <a:xfrm>
            <a:off x="5921300" y="1917638"/>
            <a:ext cx="3170305" cy="3081325"/>
          </a:xfrm>
          <a:prstGeom prst="rect">
            <a:avLst/>
          </a:prstGeom>
          <a:noFill/>
          <a:ln>
            <a:noFill/>
          </a:ln>
        </p:spPr>
      </p:pic>
      <p:pic>
        <p:nvPicPr>
          <p:cNvPr id="126" name="Google Shape;126;p22"/>
          <p:cNvPicPr preferRelativeResize="0"/>
          <p:nvPr/>
        </p:nvPicPr>
        <p:blipFill rotWithShape="1">
          <a:blip r:embed="rId7">
            <a:alphaModFix/>
          </a:blip>
          <a:srcRect b="11833" l="26396" r="34228" t="20817"/>
          <a:stretch/>
        </p:blipFill>
        <p:spPr>
          <a:xfrm>
            <a:off x="913150" y="901650"/>
            <a:ext cx="3473328" cy="3340199"/>
          </a:xfrm>
          <a:prstGeom prst="rect">
            <a:avLst/>
          </a:prstGeom>
          <a:noFill/>
          <a:ln>
            <a:noFill/>
          </a:ln>
        </p:spPr>
      </p:pic>
      <p:pic>
        <p:nvPicPr>
          <p:cNvPr id="127" name="Google Shape;127;p22"/>
          <p:cNvPicPr preferRelativeResize="0"/>
          <p:nvPr/>
        </p:nvPicPr>
        <p:blipFill rotWithShape="1">
          <a:blip r:embed="rId8">
            <a:alphaModFix/>
          </a:blip>
          <a:srcRect b="6825" l="26787" r="35227" t="15164"/>
          <a:stretch/>
        </p:blipFill>
        <p:spPr>
          <a:xfrm>
            <a:off x="4767150" y="1228675"/>
            <a:ext cx="2892645" cy="33402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000"/>
                                        <p:tgtEl>
                                          <p:spTgt spid="12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4"/>
                                        </p:tgtEl>
                                        <p:attrNameLst>
                                          <p:attrName>style.visibility</p:attrName>
                                        </p:attrNameLst>
                                      </p:cBhvr>
                                      <p:to>
                                        <p:strVal val="visible"/>
                                      </p:to>
                                    </p:set>
                                    <p:anim calcmode="lin" valueType="num">
                                      <p:cBhvr additive="base">
                                        <p:cTn dur="1000"/>
                                        <p:tgtEl>
                                          <p:spTgt spid="12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1000"/>
                                        <p:tgtEl>
                                          <p:spTgt spid="12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1000"/>
                                        <p:tgtEl>
                                          <p:spTgt spid="12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292850"/>
            <a:ext cx="8520600" cy="801000"/>
          </a:xfrm>
          <a:prstGeom prst="rect">
            <a:avLst/>
          </a:prstGeom>
          <a:solidFill>
            <a:schemeClr val="dk1"/>
          </a:solidFill>
        </p:spPr>
        <p:txBody>
          <a:bodyPr anchorCtr="0" anchor="t" bIns="91425" lIns="91425" spcFirstLastPara="1" rIns="91425" wrap="square" tIns="91425">
            <a:noAutofit/>
          </a:bodyPr>
          <a:lstStyle/>
          <a:p>
            <a:pPr indent="0" lvl="0" marL="0" rtl="0" algn="ctr">
              <a:spcBef>
                <a:spcPts val="0"/>
              </a:spcBef>
              <a:spcAft>
                <a:spcPts val="0"/>
              </a:spcAft>
              <a:buNone/>
            </a:pPr>
            <a:r>
              <a:rPr lang="ru"/>
              <a:t>QR-КОДЫ</a:t>
            </a:r>
            <a:endParaRPr/>
          </a:p>
        </p:txBody>
      </p:sp>
      <p:sp>
        <p:nvSpPr>
          <p:cNvPr id="133" name="Google Shape;133;p23"/>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4" name="Google Shape;134;p23"/>
          <p:cNvPicPr preferRelativeResize="0"/>
          <p:nvPr/>
        </p:nvPicPr>
        <p:blipFill>
          <a:blip r:embed="rId3">
            <a:alphaModFix/>
          </a:blip>
          <a:stretch>
            <a:fillRect/>
          </a:stretch>
        </p:blipFill>
        <p:spPr>
          <a:xfrm>
            <a:off x="480475" y="1658688"/>
            <a:ext cx="2480175" cy="2480175"/>
          </a:xfrm>
          <a:prstGeom prst="rect">
            <a:avLst/>
          </a:prstGeom>
          <a:noFill/>
          <a:ln>
            <a:noFill/>
          </a:ln>
        </p:spPr>
      </p:pic>
      <p:pic>
        <p:nvPicPr>
          <p:cNvPr id="135" name="Google Shape;135;p23"/>
          <p:cNvPicPr preferRelativeResize="0"/>
          <p:nvPr/>
        </p:nvPicPr>
        <p:blipFill>
          <a:blip r:embed="rId4">
            <a:alphaModFix/>
          </a:blip>
          <a:stretch>
            <a:fillRect/>
          </a:stretch>
        </p:blipFill>
        <p:spPr>
          <a:xfrm>
            <a:off x="3370513" y="1704450"/>
            <a:ext cx="2480175" cy="2480201"/>
          </a:xfrm>
          <a:prstGeom prst="rect">
            <a:avLst/>
          </a:prstGeom>
          <a:noFill/>
          <a:ln>
            <a:noFill/>
          </a:ln>
        </p:spPr>
      </p:pic>
      <p:pic>
        <p:nvPicPr>
          <p:cNvPr id="136" name="Google Shape;136;p23"/>
          <p:cNvPicPr preferRelativeResize="0"/>
          <p:nvPr/>
        </p:nvPicPr>
        <p:blipFill>
          <a:blip r:embed="rId5">
            <a:alphaModFix/>
          </a:blip>
          <a:stretch>
            <a:fillRect/>
          </a:stretch>
        </p:blipFill>
        <p:spPr>
          <a:xfrm>
            <a:off x="6260550" y="1612900"/>
            <a:ext cx="2571750" cy="2571750"/>
          </a:xfrm>
          <a:prstGeom prst="rect">
            <a:avLst/>
          </a:prstGeom>
          <a:noFill/>
          <a:ln>
            <a:noFill/>
          </a:ln>
        </p:spPr>
      </p:pic>
      <p:sp>
        <p:nvSpPr>
          <p:cNvPr id="137" name="Google Shape;137;p23"/>
          <p:cNvSpPr txBox="1"/>
          <p:nvPr/>
        </p:nvSpPr>
        <p:spPr>
          <a:xfrm>
            <a:off x="585213" y="4340600"/>
            <a:ext cx="2270700" cy="426600"/>
          </a:xfrm>
          <a:prstGeom prst="rect">
            <a:avLst/>
          </a:prstGeom>
          <a:solidFill>
            <a:schemeClr val="dk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sz="2200">
                <a:latin typeface="Amatic SC"/>
                <a:ea typeface="Amatic SC"/>
                <a:cs typeface="Amatic SC"/>
                <a:sym typeface="Amatic SC"/>
              </a:rPr>
              <a:t>Основная информация</a:t>
            </a:r>
            <a:endParaRPr sz="2200">
              <a:latin typeface="Amatic SC"/>
              <a:ea typeface="Amatic SC"/>
              <a:cs typeface="Amatic SC"/>
              <a:sym typeface="Amatic SC"/>
            </a:endParaRPr>
          </a:p>
        </p:txBody>
      </p:sp>
      <p:sp>
        <p:nvSpPr>
          <p:cNvPr id="138" name="Google Shape;138;p23"/>
          <p:cNvSpPr txBox="1"/>
          <p:nvPr/>
        </p:nvSpPr>
        <p:spPr>
          <a:xfrm>
            <a:off x="3524400" y="4346900"/>
            <a:ext cx="2095200" cy="414000"/>
          </a:xfrm>
          <a:prstGeom prst="rect">
            <a:avLst/>
          </a:prstGeom>
          <a:solidFill>
            <a:schemeClr val="dk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sz="2200">
                <a:latin typeface="Amatic SC"/>
                <a:ea typeface="Amatic SC"/>
                <a:cs typeface="Amatic SC"/>
                <a:sym typeface="Amatic SC"/>
              </a:rPr>
              <a:t>Группа ВК</a:t>
            </a:r>
            <a:endParaRPr sz="2200">
              <a:latin typeface="Amatic SC"/>
              <a:ea typeface="Amatic SC"/>
              <a:cs typeface="Amatic SC"/>
              <a:sym typeface="Amatic SC"/>
            </a:endParaRPr>
          </a:p>
        </p:txBody>
      </p:sp>
      <p:sp>
        <p:nvSpPr>
          <p:cNvPr id="139" name="Google Shape;139;p23"/>
          <p:cNvSpPr txBox="1"/>
          <p:nvPr/>
        </p:nvSpPr>
        <p:spPr>
          <a:xfrm>
            <a:off x="6510925" y="4328075"/>
            <a:ext cx="2044800" cy="426600"/>
          </a:xfrm>
          <a:prstGeom prst="rect">
            <a:avLst/>
          </a:prstGeom>
          <a:solidFill>
            <a:schemeClr val="dk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sz="2100">
                <a:latin typeface="Amatic SC"/>
                <a:ea typeface="Amatic SC"/>
                <a:cs typeface="Amatic SC"/>
                <a:sym typeface="Amatic SC"/>
              </a:rPr>
              <a:t>Воронин И. Н.</a:t>
            </a:r>
            <a:endParaRPr sz="2100">
              <a:latin typeface="Amatic SC"/>
              <a:ea typeface="Amatic SC"/>
              <a:cs typeface="Amatic SC"/>
              <a:sym typeface="Amatic S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1000"/>
                                        <p:tgtEl>
                                          <p:spTgt spid="13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1000"/>
                                        <p:tgtEl>
                                          <p:spTgt spid="13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1000"/>
                                        <p:tgtEl>
                                          <p:spTgt spid="13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292850"/>
            <a:ext cx="8520600" cy="801000"/>
          </a:xfrm>
          <a:prstGeom prst="rect">
            <a:avLst/>
          </a:prstGeom>
          <a:solidFill>
            <a:schemeClr val="dk1"/>
          </a:solidFill>
        </p:spPr>
        <p:txBody>
          <a:bodyPr anchorCtr="0" anchor="t" bIns="91425" lIns="91425" spcFirstLastPara="1" rIns="91425" wrap="square" tIns="91425">
            <a:noAutofit/>
          </a:bodyPr>
          <a:lstStyle/>
          <a:p>
            <a:pPr indent="0" lvl="0" marL="0" rtl="0" algn="ctr">
              <a:spcBef>
                <a:spcPts val="0"/>
              </a:spcBef>
              <a:spcAft>
                <a:spcPts val="0"/>
              </a:spcAft>
              <a:buNone/>
            </a:pPr>
            <a:r>
              <a:rPr lang="ru"/>
              <a:t>АУДИО-ЭКСКУРСИЯ ПО МУЗЕЮ</a:t>
            </a:r>
            <a:endParaRPr/>
          </a:p>
        </p:txBody>
      </p:sp>
      <p:sp>
        <p:nvSpPr>
          <p:cNvPr id="145" name="Google Shape;145;p2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6" name="Google Shape;146;p24"/>
          <p:cNvPicPr preferRelativeResize="0"/>
          <p:nvPr/>
        </p:nvPicPr>
        <p:blipFill>
          <a:blip r:embed="rId3">
            <a:alphaModFix/>
          </a:blip>
          <a:stretch>
            <a:fillRect/>
          </a:stretch>
        </p:blipFill>
        <p:spPr>
          <a:xfrm>
            <a:off x="1724950" y="1332900"/>
            <a:ext cx="5694100" cy="31317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5"/>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a:t>Спасибо за</a:t>
            </a:r>
            <a:endParaRPr/>
          </a:p>
        </p:txBody>
      </p:sp>
      <p:sp>
        <p:nvSpPr>
          <p:cNvPr id="152" name="Google Shape;152;p2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ru" sz="5400">
                <a:latin typeface="Amatic SC"/>
                <a:ea typeface="Amatic SC"/>
                <a:cs typeface="Amatic SC"/>
                <a:sym typeface="Amatic SC"/>
              </a:rPr>
              <a:t>внимание!</a:t>
            </a:r>
            <a:endParaRPr sz="5400">
              <a:latin typeface="Amatic SC"/>
              <a:ea typeface="Amatic SC"/>
              <a:cs typeface="Amatic SC"/>
              <a:sym typeface="Amatic SC"/>
            </a:endParaRPr>
          </a:p>
        </p:txBody>
      </p:sp>
      <p:sp>
        <p:nvSpPr>
          <p:cNvPr id="153" name="Google Shape;153;p25"/>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263725" y="177450"/>
            <a:ext cx="3153300" cy="2394300"/>
          </a:xfrm>
          <a:prstGeom prst="rect">
            <a:avLst/>
          </a:prstGeom>
          <a:noFill/>
          <a:ln>
            <a:noFill/>
          </a:ln>
        </p:spPr>
      </p:pic>
      <p:sp>
        <p:nvSpPr>
          <p:cNvPr id="63" name="Google Shape;63;p14"/>
          <p:cNvSpPr txBox="1"/>
          <p:nvPr>
            <p:ph type="title"/>
          </p:nvPr>
        </p:nvSpPr>
        <p:spPr>
          <a:xfrm>
            <a:off x="3822000" y="355550"/>
            <a:ext cx="5010300" cy="801000"/>
          </a:xfrm>
          <a:prstGeom prst="rect">
            <a:avLst/>
          </a:prstGeom>
          <a:solidFill>
            <a:schemeClr val="dk1"/>
          </a:solidFill>
        </p:spPr>
        <p:txBody>
          <a:bodyPr anchorCtr="0" anchor="t" bIns="91425" lIns="91425" spcFirstLastPara="1" rIns="91425" wrap="square" tIns="91425">
            <a:noAutofit/>
          </a:bodyPr>
          <a:lstStyle/>
          <a:p>
            <a:pPr indent="0" lvl="0" marL="0" rtl="0" algn="ctr">
              <a:spcBef>
                <a:spcPts val="0"/>
              </a:spcBef>
              <a:spcAft>
                <a:spcPts val="0"/>
              </a:spcAft>
              <a:buNone/>
            </a:pPr>
            <a:r>
              <a:rPr lang="ru"/>
              <a:t>ИСТОРИЯ КФУ </a:t>
            </a:r>
            <a:endParaRPr/>
          </a:p>
        </p:txBody>
      </p:sp>
      <p:sp>
        <p:nvSpPr>
          <p:cNvPr id="64" name="Google Shape;64;p1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65" name="Google Shape;65;p14"/>
          <p:cNvPicPr preferRelativeResize="0"/>
          <p:nvPr/>
        </p:nvPicPr>
        <p:blipFill>
          <a:blip r:embed="rId4">
            <a:alphaModFix/>
          </a:blip>
          <a:stretch>
            <a:fillRect/>
          </a:stretch>
        </p:blipFill>
        <p:spPr>
          <a:xfrm>
            <a:off x="2327163" y="1228675"/>
            <a:ext cx="5010312" cy="3340201"/>
          </a:xfrm>
          <a:prstGeom prst="rect">
            <a:avLst/>
          </a:prstGeom>
          <a:noFill/>
          <a:ln>
            <a:noFill/>
          </a:ln>
        </p:spPr>
      </p:pic>
      <p:pic>
        <p:nvPicPr>
          <p:cNvPr id="66" name="Google Shape;66;p14"/>
          <p:cNvPicPr preferRelativeResize="0"/>
          <p:nvPr/>
        </p:nvPicPr>
        <p:blipFill>
          <a:blip r:embed="rId5">
            <a:alphaModFix/>
          </a:blip>
          <a:stretch>
            <a:fillRect/>
          </a:stretch>
        </p:blipFill>
        <p:spPr>
          <a:xfrm>
            <a:off x="5746563" y="2841500"/>
            <a:ext cx="3236224" cy="2088376"/>
          </a:xfrm>
          <a:prstGeom prst="rect">
            <a:avLst/>
          </a:prstGeom>
          <a:noFill/>
          <a:ln>
            <a:noFill/>
          </a:ln>
        </p:spPr>
      </p:pic>
      <p:sp>
        <p:nvSpPr>
          <p:cNvPr id="67" name="Google Shape;67;p14"/>
          <p:cNvSpPr txBox="1"/>
          <p:nvPr/>
        </p:nvSpPr>
        <p:spPr>
          <a:xfrm>
            <a:off x="251775" y="2865500"/>
            <a:ext cx="1858500" cy="1906200"/>
          </a:xfrm>
          <a:prstGeom prst="rect">
            <a:avLst/>
          </a:prstGeom>
          <a:solidFill>
            <a:schemeClr val="dk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ru" sz="2700">
                <a:latin typeface="Amatic SC"/>
                <a:ea typeface="Amatic SC"/>
                <a:cs typeface="Amatic SC"/>
                <a:sym typeface="Amatic SC"/>
              </a:rPr>
              <a:t>Создание раздела по истории университета</a:t>
            </a:r>
            <a:endParaRPr sz="2700">
              <a:latin typeface="Amatic SC"/>
              <a:ea typeface="Amatic SC"/>
              <a:cs typeface="Amatic SC"/>
              <a:sym typeface="Amatic S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292850"/>
            <a:ext cx="8520600" cy="801000"/>
          </a:xfrm>
          <a:prstGeom prst="rect">
            <a:avLst/>
          </a:prstGeom>
          <a:solidFill>
            <a:schemeClr val="dk1"/>
          </a:solidFill>
        </p:spPr>
        <p:txBody>
          <a:bodyPr anchorCtr="0" anchor="t" bIns="91425" lIns="91425" spcFirstLastPara="1" rIns="91425" wrap="square" tIns="91425">
            <a:noAutofit/>
          </a:bodyPr>
          <a:lstStyle/>
          <a:p>
            <a:pPr indent="0" lvl="0" marL="0" rtl="0" algn="ctr">
              <a:spcBef>
                <a:spcPts val="0"/>
              </a:spcBef>
              <a:spcAft>
                <a:spcPts val="0"/>
              </a:spcAft>
              <a:buNone/>
            </a:pPr>
            <a:r>
              <a:rPr lang="ru"/>
              <a:t>ПЕРЕВОД САЙТА</a:t>
            </a:r>
            <a:endParaRPr/>
          </a:p>
        </p:txBody>
      </p:sp>
      <p:sp>
        <p:nvSpPr>
          <p:cNvPr id="73" name="Google Shape;73;p1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ru" sz="1500"/>
              <a:t>The Museum of History of the Crimean Federal University named by V.I.Vernadsky was created on February 1, 2016.</a:t>
            </a:r>
            <a:endParaRPr sz="1500"/>
          </a:p>
          <a:p>
            <a:pPr indent="0" lvl="0" marL="0" rtl="0" algn="just">
              <a:spcBef>
                <a:spcPts val="1600"/>
              </a:spcBef>
              <a:spcAft>
                <a:spcPts val="1600"/>
              </a:spcAft>
              <a:buNone/>
            </a:pPr>
            <a:r>
              <a:rPr lang="ru" sz="1500"/>
              <a:t>Museum staff is focusing on restoring the history of the V.I.Vernadsky Crimean Federal University and its structural divisions.  Particular attention is paid to scientists, administrators who worked at the university at different times and made a significant contribution to its development. One of the most important tasks of the museum is to identify and collect museum objects and museum collections that reveal the history of the development of higher education and scientific thought on the peninsula. The museum opened its doors to pupils, employees, teachers and everyone who wants to get to know the history of the Crimean Federal University named by  V.I. Vernadsky.</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292850"/>
            <a:ext cx="8520600" cy="801000"/>
          </a:xfrm>
          <a:prstGeom prst="rect">
            <a:avLst/>
          </a:prstGeom>
          <a:solidFill>
            <a:schemeClr val="dk1"/>
          </a:solidFill>
        </p:spPr>
        <p:txBody>
          <a:bodyPr anchorCtr="0" anchor="t" bIns="91425" lIns="91425" spcFirstLastPara="1" rIns="91425" wrap="square" tIns="91425">
            <a:noAutofit/>
          </a:bodyPr>
          <a:lstStyle/>
          <a:p>
            <a:pPr indent="0" lvl="0" marL="0" rtl="0" algn="ctr">
              <a:spcBef>
                <a:spcPts val="0"/>
              </a:spcBef>
              <a:spcAft>
                <a:spcPts val="0"/>
              </a:spcAft>
              <a:buNone/>
            </a:pPr>
            <a:r>
              <a:rPr lang="ru"/>
              <a:t>КАРТА СИМФЕРОПОЛЯ</a:t>
            </a:r>
            <a:endParaRPr/>
          </a:p>
        </p:txBody>
      </p:sp>
      <p:sp>
        <p:nvSpPr>
          <p:cNvPr id="79" name="Google Shape;79;p16"/>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0" name="Google Shape;80;p16"/>
          <p:cNvPicPr preferRelativeResize="0"/>
          <p:nvPr/>
        </p:nvPicPr>
        <p:blipFill>
          <a:blip r:embed="rId3">
            <a:alphaModFix/>
          </a:blip>
          <a:stretch>
            <a:fillRect/>
          </a:stretch>
        </p:blipFill>
        <p:spPr>
          <a:xfrm>
            <a:off x="2578725" y="1228675"/>
            <a:ext cx="3986551" cy="3820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292850"/>
            <a:ext cx="8520600" cy="801000"/>
          </a:xfrm>
          <a:prstGeom prst="rect">
            <a:avLst/>
          </a:prstGeom>
          <a:solidFill>
            <a:schemeClr val="dk1"/>
          </a:solidFill>
        </p:spPr>
        <p:txBody>
          <a:bodyPr anchorCtr="0" anchor="t" bIns="91425" lIns="91425" spcFirstLastPara="1" rIns="91425" wrap="square" tIns="91425">
            <a:noAutofit/>
          </a:bodyPr>
          <a:lstStyle/>
          <a:p>
            <a:pPr indent="0" lvl="0" marL="0" rtl="0" algn="l">
              <a:spcBef>
                <a:spcPts val="0"/>
              </a:spcBef>
              <a:spcAft>
                <a:spcPts val="0"/>
              </a:spcAft>
              <a:buNone/>
            </a:pPr>
            <a:r>
              <a:rPr lang="ru"/>
              <a:t>ПОСЕЩАЛИ ЛИ ВЫ КОГДА-НИБУДЬ МУЗЕЙ ИСТОРИИ КФУ?</a:t>
            </a:r>
            <a:endParaRPr/>
          </a:p>
        </p:txBody>
      </p:sp>
      <p:sp>
        <p:nvSpPr>
          <p:cNvPr id="86" name="Google Shape;86;p17"/>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87" name="Google Shape;87;p17"/>
          <p:cNvPicPr preferRelativeResize="0"/>
          <p:nvPr/>
        </p:nvPicPr>
        <p:blipFill>
          <a:blip r:embed="rId3">
            <a:alphaModFix/>
          </a:blip>
          <a:stretch>
            <a:fillRect/>
          </a:stretch>
        </p:blipFill>
        <p:spPr>
          <a:xfrm>
            <a:off x="2928575" y="1255363"/>
            <a:ext cx="3286826" cy="32868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292850"/>
            <a:ext cx="8520600" cy="801000"/>
          </a:xfrm>
          <a:prstGeom prst="rect">
            <a:avLst/>
          </a:prstGeom>
          <a:solidFill>
            <a:schemeClr val="dk1"/>
          </a:solidFill>
        </p:spPr>
        <p:txBody>
          <a:bodyPr anchorCtr="0" anchor="t" bIns="91425" lIns="91425" spcFirstLastPara="1" rIns="91425" wrap="square" tIns="91425">
            <a:noAutofit/>
          </a:bodyPr>
          <a:lstStyle/>
          <a:p>
            <a:pPr indent="0" lvl="0" marL="0" rtl="0" algn="l">
              <a:spcBef>
                <a:spcPts val="0"/>
              </a:spcBef>
              <a:spcAft>
                <a:spcPts val="0"/>
              </a:spcAft>
              <a:buNone/>
            </a:pPr>
            <a:r>
              <a:rPr lang="ru" sz="3700"/>
              <a:t>БЫЛО БЫ ВАМ ИНЕТЕРСНО УЗНАТЬ О НОВЫХ ЭКСПОЗИЦИЯХ МУЗЕЯ?</a:t>
            </a:r>
            <a:endParaRPr sz="3700"/>
          </a:p>
        </p:txBody>
      </p:sp>
      <p:sp>
        <p:nvSpPr>
          <p:cNvPr id="93" name="Google Shape;93;p1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4" name="Google Shape;94;p18"/>
          <p:cNvPicPr preferRelativeResize="0"/>
          <p:nvPr/>
        </p:nvPicPr>
        <p:blipFill>
          <a:blip r:embed="rId3">
            <a:alphaModFix/>
          </a:blip>
          <a:stretch>
            <a:fillRect/>
          </a:stretch>
        </p:blipFill>
        <p:spPr>
          <a:xfrm>
            <a:off x="2803150" y="1228675"/>
            <a:ext cx="3537699" cy="3537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292850"/>
            <a:ext cx="8520600" cy="801000"/>
          </a:xfrm>
          <a:prstGeom prst="rect">
            <a:avLst/>
          </a:prstGeom>
          <a:solidFill>
            <a:schemeClr val="dk1"/>
          </a:solidFill>
        </p:spPr>
        <p:txBody>
          <a:bodyPr anchorCtr="0" anchor="t" bIns="91425" lIns="91425" spcFirstLastPara="1" rIns="91425" wrap="square" tIns="91425">
            <a:noAutofit/>
          </a:bodyPr>
          <a:lstStyle/>
          <a:p>
            <a:pPr indent="0" lvl="0" marL="0" rtl="0" algn="l">
              <a:spcBef>
                <a:spcPts val="0"/>
              </a:spcBef>
              <a:spcAft>
                <a:spcPts val="0"/>
              </a:spcAft>
              <a:buNone/>
            </a:pPr>
            <a:r>
              <a:rPr lang="ru"/>
              <a:t>БЫЛО БЫ ВАМ ИНТЕРЕСНО ДОБРОВОЛЬНО ПОМОЧЬ МУЗЕЮ?</a:t>
            </a:r>
            <a:endParaRPr/>
          </a:p>
        </p:txBody>
      </p:sp>
      <p:sp>
        <p:nvSpPr>
          <p:cNvPr id="100" name="Google Shape;100;p19"/>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1" name="Google Shape;101;p19"/>
          <p:cNvPicPr preferRelativeResize="0"/>
          <p:nvPr/>
        </p:nvPicPr>
        <p:blipFill>
          <a:blip r:embed="rId3">
            <a:alphaModFix/>
          </a:blip>
          <a:stretch>
            <a:fillRect/>
          </a:stretch>
        </p:blipFill>
        <p:spPr>
          <a:xfrm>
            <a:off x="2832413" y="1228675"/>
            <a:ext cx="3479174" cy="3479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292850"/>
            <a:ext cx="8520600" cy="801000"/>
          </a:xfrm>
          <a:prstGeom prst="rect">
            <a:avLst/>
          </a:prstGeom>
          <a:solidFill>
            <a:schemeClr val="dk1"/>
          </a:solidFill>
        </p:spPr>
        <p:txBody>
          <a:bodyPr anchorCtr="0" anchor="t" bIns="91425" lIns="91425" spcFirstLastPara="1" rIns="91425" wrap="square" tIns="91425">
            <a:noAutofit/>
          </a:bodyPr>
          <a:lstStyle/>
          <a:p>
            <a:pPr indent="0" lvl="0" marL="0" rtl="0" algn="l">
              <a:spcBef>
                <a:spcPts val="0"/>
              </a:spcBef>
              <a:spcAft>
                <a:spcPts val="0"/>
              </a:spcAft>
              <a:buNone/>
            </a:pPr>
            <a:r>
              <a:rPr lang="ru"/>
              <a:t>ЗНАЕТЕ ЛИ ВЫ О САЙТЕ ИСТОРИИ КФУ?</a:t>
            </a:r>
            <a:endParaRPr/>
          </a:p>
        </p:txBody>
      </p:sp>
      <p:sp>
        <p:nvSpPr>
          <p:cNvPr id="107" name="Google Shape;107;p20"/>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8" name="Google Shape;108;p20"/>
          <p:cNvPicPr preferRelativeResize="0"/>
          <p:nvPr/>
        </p:nvPicPr>
        <p:blipFill>
          <a:blip r:embed="rId3">
            <a:alphaModFix/>
          </a:blip>
          <a:stretch>
            <a:fillRect/>
          </a:stretch>
        </p:blipFill>
        <p:spPr>
          <a:xfrm>
            <a:off x="2856100" y="1228675"/>
            <a:ext cx="3431800" cy="3431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355575"/>
            <a:ext cx="8520600" cy="801000"/>
          </a:xfrm>
          <a:prstGeom prst="rect">
            <a:avLst/>
          </a:prstGeom>
          <a:solidFill>
            <a:schemeClr val="dk1"/>
          </a:solidFill>
        </p:spPr>
        <p:txBody>
          <a:bodyPr anchorCtr="0" anchor="t" bIns="91425" lIns="91425" spcFirstLastPara="1" rIns="91425" wrap="square" tIns="91425">
            <a:noAutofit/>
          </a:bodyPr>
          <a:lstStyle/>
          <a:p>
            <a:pPr indent="0" lvl="0" marL="0" rtl="0" algn="ctr">
              <a:spcBef>
                <a:spcPts val="0"/>
              </a:spcBef>
              <a:spcAft>
                <a:spcPts val="0"/>
              </a:spcAft>
              <a:buNone/>
            </a:pPr>
            <a:r>
              <a:rPr lang="ru"/>
              <a:t>ГРУППА ВК</a:t>
            </a:r>
            <a:endParaRPr/>
          </a:p>
        </p:txBody>
      </p:sp>
      <p:sp>
        <p:nvSpPr>
          <p:cNvPr id="114" name="Google Shape;114;p21"/>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5" name="Google Shape;115;p21"/>
          <p:cNvPicPr preferRelativeResize="0"/>
          <p:nvPr/>
        </p:nvPicPr>
        <p:blipFill>
          <a:blip r:embed="rId3">
            <a:alphaModFix/>
          </a:blip>
          <a:stretch>
            <a:fillRect/>
          </a:stretch>
        </p:blipFill>
        <p:spPr>
          <a:xfrm>
            <a:off x="1471575" y="1342325"/>
            <a:ext cx="6200851" cy="3486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