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5" autoAdjust="0"/>
    <p:restoredTop sz="94660"/>
  </p:normalViewPr>
  <p:slideViewPr>
    <p:cSldViewPr snapToGrid="0">
      <p:cViewPr varScale="1">
        <p:scale>
          <a:sx n="86" d="100"/>
          <a:sy n="86" d="100"/>
        </p:scale>
        <p:origin x="32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07663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2503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0826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2203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896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61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8514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1820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68448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6730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7/14/2020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471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7/14/2020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29307430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3">
            <a:extLst>
              <a:ext uri="{FF2B5EF4-FFF2-40B4-BE49-F238E27FC236}">
                <a16:creationId xmlns:a16="http://schemas.microsoft.com/office/drawing/2014/main" id="{2E21C28D-6255-40A8-8AF4-02D29B906000}"/>
              </a:ext>
            </a:extLst>
          </p:cNvPr>
          <p:cNvPicPr>
            <a:picLocks noChangeAspect="1"/>
          </p:cNvPicPr>
          <p:nvPr/>
        </p:nvPicPr>
        <p:blipFill rotWithShape="1">
          <a:blip r:embed="rId2">
            <a:alphaModFix/>
          </a:blip>
          <a:srcRect t="11561" r="-1" b="4147"/>
          <a:stretch/>
        </p:blipFill>
        <p:spPr>
          <a:xfrm>
            <a:off x="0" y="10"/>
            <a:ext cx="12188931" cy="6857990"/>
          </a:xfrm>
          <a:prstGeom prst="rect">
            <a:avLst/>
          </a:prstGeom>
        </p:spPr>
      </p:pic>
      <p:sp>
        <p:nvSpPr>
          <p:cNvPr id="16" name="Rectangle 6">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657225 w 10515600"/>
              <a:gd name="connsiteY1" fmla="*/ 0 h 5416094"/>
              <a:gd name="connsiteX2" fmla="*/ 1419606 w 10515600"/>
              <a:gd name="connsiteY2" fmla="*/ 0 h 5416094"/>
              <a:gd name="connsiteX3" fmla="*/ 2181987 w 10515600"/>
              <a:gd name="connsiteY3" fmla="*/ 0 h 5416094"/>
              <a:gd name="connsiteX4" fmla="*/ 3049524 w 10515600"/>
              <a:gd name="connsiteY4" fmla="*/ 0 h 5416094"/>
              <a:gd name="connsiteX5" fmla="*/ 3706749 w 10515600"/>
              <a:gd name="connsiteY5" fmla="*/ 0 h 5416094"/>
              <a:gd name="connsiteX6" fmla="*/ 4469130 w 10515600"/>
              <a:gd name="connsiteY6" fmla="*/ 0 h 5416094"/>
              <a:gd name="connsiteX7" fmla="*/ 5126355 w 10515600"/>
              <a:gd name="connsiteY7" fmla="*/ 0 h 5416094"/>
              <a:gd name="connsiteX8" fmla="*/ 5783580 w 10515600"/>
              <a:gd name="connsiteY8" fmla="*/ 0 h 5416094"/>
              <a:gd name="connsiteX9" fmla="*/ 6440805 w 10515600"/>
              <a:gd name="connsiteY9" fmla="*/ 0 h 5416094"/>
              <a:gd name="connsiteX10" fmla="*/ 6782562 w 10515600"/>
              <a:gd name="connsiteY10" fmla="*/ 0 h 5416094"/>
              <a:gd name="connsiteX11" fmla="*/ 7544943 w 10515600"/>
              <a:gd name="connsiteY11" fmla="*/ 0 h 5416094"/>
              <a:gd name="connsiteX12" fmla="*/ 7886700 w 10515600"/>
              <a:gd name="connsiteY12" fmla="*/ 0 h 5416094"/>
              <a:gd name="connsiteX13" fmla="*/ 8543925 w 10515600"/>
              <a:gd name="connsiteY13" fmla="*/ 0 h 5416094"/>
              <a:gd name="connsiteX14" fmla="*/ 9411462 w 10515600"/>
              <a:gd name="connsiteY14" fmla="*/ 0 h 5416094"/>
              <a:gd name="connsiteX15" fmla="*/ 10515600 w 10515600"/>
              <a:gd name="connsiteY15" fmla="*/ 0 h 5416094"/>
              <a:gd name="connsiteX16" fmla="*/ 10515600 w 10515600"/>
              <a:gd name="connsiteY16" fmla="*/ 731173 h 5416094"/>
              <a:gd name="connsiteX17" fmla="*/ 10515600 w 10515600"/>
              <a:gd name="connsiteY17" fmla="*/ 1299863 h 5416094"/>
              <a:gd name="connsiteX18" fmla="*/ 10515600 w 10515600"/>
              <a:gd name="connsiteY18" fmla="*/ 1868552 h 5416094"/>
              <a:gd name="connsiteX19" fmla="*/ 10515600 w 10515600"/>
              <a:gd name="connsiteY19" fmla="*/ 2545564 h 5416094"/>
              <a:gd name="connsiteX20" fmla="*/ 10515600 w 10515600"/>
              <a:gd name="connsiteY20" fmla="*/ 3222576 h 5416094"/>
              <a:gd name="connsiteX21" fmla="*/ 10515600 w 10515600"/>
              <a:gd name="connsiteY21" fmla="*/ 3845427 h 5416094"/>
              <a:gd name="connsiteX22" fmla="*/ 10515600 w 10515600"/>
              <a:gd name="connsiteY22" fmla="*/ 4630760 h 5416094"/>
              <a:gd name="connsiteX23" fmla="*/ 10515600 w 10515600"/>
              <a:gd name="connsiteY23" fmla="*/ 5416094 h 5416094"/>
              <a:gd name="connsiteX24" fmla="*/ 9648063 w 10515600"/>
              <a:gd name="connsiteY24" fmla="*/ 5416094 h 5416094"/>
              <a:gd name="connsiteX25" fmla="*/ 8885682 w 10515600"/>
              <a:gd name="connsiteY25" fmla="*/ 5416094 h 5416094"/>
              <a:gd name="connsiteX26" fmla="*/ 8543925 w 10515600"/>
              <a:gd name="connsiteY26" fmla="*/ 5416094 h 5416094"/>
              <a:gd name="connsiteX27" fmla="*/ 7676388 w 10515600"/>
              <a:gd name="connsiteY27" fmla="*/ 5416094 h 5416094"/>
              <a:gd name="connsiteX28" fmla="*/ 7124319 w 10515600"/>
              <a:gd name="connsiteY28" fmla="*/ 5416094 h 5416094"/>
              <a:gd name="connsiteX29" fmla="*/ 6361938 w 10515600"/>
              <a:gd name="connsiteY29" fmla="*/ 5416094 h 5416094"/>
              <a:gd name="connsiteX30" fmla="*/ 6020181 w 10515600"/>
              <a:gd name="connsiteY30" fmla="*/ 5416094 h 5416094"/>
              <a:gd name="connsiteX31" fmla="*/ 5152644 w 10515600"/>
              <a:gd name="connsiteY31" fmla="*/ 5416094 h 5416094"/>
              <a:gd name="connsiteX32" fmla="*/ 4600575 w 10515600"/>
              <a:gd name="connsiteY32" fmla="*/ 5416094 h 5416094"/>
              <a:gd name="connsiteX33" fmla="*/ 3943350 w 10515600"/>
              <a:gd name="connsiteY33" fmla="*/ 5416094 h 5416094"/>
              <a:gd name="connsiteX34" fmla="*/ 3496437 w 10515600"/>
              <a:gd name="connsiteY34" fmla="*/ 5416094 h 5416094"/>
              <a:gd name="connsiteX35" fmla="*/ 2734056 w 10515600"/>
              <a:gd name="connsiteY35" fmla="*/ 5416094 h 5416094"/>
              <a:gd name="connsiteX36" fmla="*/ 1866519 w 10515600"/>
              <a:gd name="connsiteY36" fmla="*/ 5416094 h 5416094"/>
              <a:gd name="connsiteX37" fmla="*/ 1314450 w 10515600"/>
              <a:gd name="connsiteY37" fmla="*/ 5416094 h 5416094"/>
              <a:gd name="connsiteX38" fmla="*/ 0 w 10515600"/>
              <a:gd name="connsiteY38" fmla="*/ 5416094 h 5416094"/>
              <a:gd name="connsiteX39" fmla="*/ 0 w 10515600"/>
              <a:gd name="connsiteY39" fmla="*/ 4739082 h 5416094"/>
              <a:gd name="connsiteX40" fmla="*/ 0 w 10515600"/>
              <a:gd name="connsiteY40" fmla="*/ 4062071 h 5416094"/>
              <a:gd name="connsiteX41" fmla="*/ 0 w 10515600"/>
              <a:gd name="connsiteY41" fmla="*/ 3330898 h 5416094"/>
              <a:gd name="connsiteX42" fmla="*/ 0 w 10515600"/>
              <a:gd name="connsiteY42" fmla="*/ 2653886 h 5416094"/>
              <a:gd name="connsiteX43" fmla="*/ 0 w 10515600"/>
              <a:gd name="connsiteY43" fmla="*/ 1922713 h 5416094"/>
              <a:gd name="connsiteX44" fmla="*/ 0 w 10515600"/>
              <a:gd name="connsiteY44" fmla="*/ 1191541 h 5416094"/>
              <a:gd name="connsiteX45" fmla="*/ 0 w 10515600"/>
              <a:gd name="connsiteY45"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0515600" h="5416094" fill="none" extrusionOk="0">
                <a:moveTo>
                  <a:pt x="0" y="0"/>
                </a:moveTo>
                <a:cubicBezTo>
                  <a:pt x="177150" y="-2233"/>
                  <a:pt x="437740" y="9549"/>
                  <a:pt x="657225" y="0"/>
                </a:cubicBezTo>
                <a:cubicBezTo>
                  <a:pt x="876711" y="-9549"/>
                  <a:pt x="1120002" y="4103"/>
                  <a:pt x="1419606" y="0"/>
                </a:cubicBezTo>
                <a:cubicBezTo>
                  <a:pt x="1719210" y="-4103"/>
                  <a:pt x="1938104" y="16641"/>
                  <a:pt x="2181987" y="0"/>
                </a:cubicBezTo>
                <a:cubicBezTo>
                  <a:pt x="2425870" y="-16641"/>
                  <a:pt x="2669395" y="-9276"/>
                  <a:pt x="3049524" y="0"/>
                </a:cubicBezTo>
                <a:cubicBezTo>
                  <a:pt x="3429653" y="9276"/>
                  <a:pt x="3553691" y="29352"/>
                  <a:pt x="3706749" y="0"/>
                </a:cubicBezTo>
                <a:cubicBezTo>
                  <a:pt x="3859808" y="-29352"/>
                  <a:pt x="4111295" y="-6375"/>
                  <a:pt x="4469130" y="0"/>
                </a:cubicBezTo>
                <a:cubicBezTo>
                  <a:pt x="4826965" y="6375"/>
                  <a:pt x="4916661" y="-30390"/>
                  <a:pt x="5126355" y="0"/>
                </a:cubicBezTo>
                <a:cubicBezTo>
                  <a:pt x="5336049" y="30390"/>
                  <a:pt x="5578402" y="-7004"/>
                  <a:pt x="5783580" y="0"/>
                </a:cubicBezTo>
                <a:cubicBezTo>
                  <a:pt x="5988759" y="7004"/>
                  <a:pt x="6270371" y="29583"/>
                  <a:pt x="6440805" y="0"/>
                </a:cubicBezTo>
                <a:cubicBezTo>
                  <a:pt x="6611240" y="-29583"/>
                  <a:pt x="6667725" y="8173"/>
                  <a:pt x="6782562" y="0"/>
                </a:cubicBezTo>
                <a:cubicBezTo>
                  <a:pt x="6897399" y="-8173"/>
                  <a:pt x="7375754" y="-24084"/>
                  <a:pt x="7544943" y="0"/>
                </a:cubicBezTo>
                <a:cubicBezTo>
                  <a:pt x="7714132" y="24084"/>
                  <a:pt x="7790780" y="5607"/>
                  <a:pt x="7886700" y="0"/>
                </a:cubicBezTo>
                <a:cubicBezTo>
                  <a:pt x="7982620" y="-5607"/>
                  <a:pt x="8404356" y="28301"/>
                  <a:pt x="8543925" y="0"/>
                </a:cubicBezTo>
                <a:cubicBezTo>
                  <a:pt x="8683495" y="-28301"/>
                  <a:pt x="9088340" y="-5992"/>
                  <a:pt x="9411462" y="0"/>
                </a:cubicBezTo>
                <a:cubicBezTo>
                  <a:pt x="9734584" y="5992"/>
                  <a:pt x="10083951" y="22703"/>
                  <a:pt x="10515600" y="0"/>
                </a:cubicBezTo>
                <a:cubicBezTo>
                  <a:pt x="10497934" y="171001"/>
                  <a:pt x="10537777" y="498242"/>
                  <a:pt x="10515600" y="731173"/>
                </a:cubicBezTo>
                <a:cubicBezTo>
                  <a:pt x="10493423" y="964104"/>
                  <a:pt x="10516932" y="1174374"/>
                  <a:pt x="10515600" y="1299863"/>
                </a:cubicBezTo>
                <a:cubicBezTo>
                  <a:pt x="10514269" y="1425352"/>
                  <a:pt x="10522086" y="1677469"/>
                  <a:pt x="10515600" y="1868552"/>
                </a:cubicBezTo>
                <a:cubicBezTo>
                  <a:pt x="10509114" y="2059635"/>
                  <a:pt x="10499452" y="2266556"/>
                  <a:pt x="10515600" y="2545564"/>
                </a:cubicBezTo>
                <a:cubicBezTo>
                  <a:pt x="10531748" y="2824572"/>
                  <a:pt x="10506359" y="3046060"/>
                  <a:pt x="10515600" y="3222576"/>
                </a:cubicBezTo>
                <a:cubicBezTo>
                  <a:pt x="10524841" y="3399092"/>
                  <a:pt x="10507180" y="3536552"/>
                  <a:pt x="10515600" y="3845427"/>
                </a:cubicBezTo>
                <a:cubicBezTo>
                  <a:pt x="10524020" y="4154302"/>
                  <a:pt x="10505750" y="4362578"/>
                  <a:pt x="10515600" y="4630760"/>
                </a:cubicBezTo>
                <a:cubicBezTo>
                  <a:pt x="10525450" y="4898942"/>
                  <a:pt x="10492122" y="5233505"/>
                  <a:pt x="10515600" y="5416094"/>
                </a:cubicBezTo>
                <a:cubicBezTo>
                  <a:pt x="10321022" y="5373763"/>
                  <a:pt x="9841056" y="5373781"/>
                  <a:pt x="9648063" y="5416094"/>
                </a:cubicBezTo>
                <a:cubicBezTo>
                  <a:pt x="9455070" y="5458407"/>
                  <a:pt x="9225135" y="5428993"/>
                  <a:pt x="8885682" y="5416094"/>
                </a:cubicBezTo>
                <a:cubicBezTo>
                  <a:pt x="8546229" y="5403195"/>
                  <a:pt x="8660252" y="5403063"/>
                  <a:pt x="8543925" y="5416094"/>
                </a:cubicBezTo>
                <a:cubicBezTo>
                  <a:pt x="8427598" y="5429125"/>
                  <a:pt x="8066747" y="5419630"/>
                  <a:pt x="7676388" y="5416094"/>
                </a:cubicBezTo>
                <a:cubicBezTo>
                  <a:pt x="7286029" y="5412558"/>
                  <a:pt x="7286084" y="5427534"/>
                  <a:pt x="7124319" y="5416094"/>
                </a:cubicBezTo>
                <a:cubicBezTo>
                  <a:pt x="6962554" y="5404654"/>
                  <a:pt x="6638960" y="5390930"/>
                  <a:pt x="6361938" y="5416094"/>
                </a:cubicBezTo>
                <a:cubicBezTo>
                  <a:pt x="6084916" y="5441258"/>
                  <a:pt x="6131919" y="5418087"/>
                  <a:pt x="6020181" y="5416094"/>
                </a:cubicBezTo>
                <a:cubicBezTo>
                  <a:pt x="5908443" y="5414101"/>
                  <a:pt x="5558871" y="5407232"/>
                  <a:pt x="5152644" y="5416094"/>
                </a:cubicBezTo>
                <a:cubicBezTo>
                  <a:pt x="4746417" y="5424956"/>
                  <a:pt x="4798774" y="5402919"/>
                  <a:pt x="4600575" y="5416094"/>
                </a:cubicBezTo>
                <a:cubicBezTo>
                  <a:pt x="4402376" y="5429269"/>
                  <a:pt x="4180360" y="5402655"/>
                  <a:pt x="3943350" y="5416094"/>
                </a:cubicBezTo>
                <a:cubicBezTo>
                  <a:pt x="3706340" y="5429533"/>
                  <a:pt x="3658445" y="5419171"/>
                  <a:pt x="3496437" y="5416094"/>
                </a:cubicBezTo>
                <a:cubicBezTo>
                  <a:pt x="3334429" y="5413017"/>
                  <a:pt x="3010124" y="5399344"/>
                  <a:pt x="2734056" y="5416094"/>
                </a:cubicBezTo>
                <a:cubicBezTo>
                  <a:pt x="2457988" y="5432844"/>
                  <a:pt x="2236739" y="5427521"/>
                  <a:pt x="1866519" y="5416094"/>
                </a:cubicBezTo>
                <a:cubicBezTo>
                  <a:pt x="1496299" y="5404667"/>
                  <a:pt x="1510850" y="5404957"/>
                  <a:pt x="1314450" y="5416094"/>
                </a:cubicBezTo>
                <a:cubicBezTo>
                  <a:pt x="1118050" y="5427231"/>
                  <a:pt x="570195" y="5429560"/>
                  <a:pt x="0" y="5416094"/>
                </a:cubicBezTo>
                <a:cubicBezTo>
                  <a:pt x="-26608" y="5186086"/>
                  <a:pt x="-30817" y="5026509"/>
                  <a:pt x="0" y="4739082"/>
                </a:cubicBezTo>
                <a:cubicBezTo>
                  <a:pt x="30817" y="4451655"/>
                  <a:pt x="30406" y="4379302"/>
                  <a:pt x="0" y="4062071"/>
                </a:cubicBezTo>
                <a:cubicBezTo>
                  <a:pt x="-30406" y="3744840"/>
                  <a:pt x="16937" y="3655631"/>
                  <a:pt x="0" y="3330898"/>
                </a:cubicBezTo>
                <a:cubicBezTo>
                  <a:pt x="-16937" y="3006165"/>
                  <a:pt x="-2848" y="2928355"/>
                  <a:pt x="0" y="2653886"/>
                </a:cubicBezTo>
                <a:cubicBezTo>
                  <a:pt x="2848" y="2379417"/>
                  <a:pt x="-4508" y="2270960"/>
                  <a:pt x="0" y="1922713"/>
                </a:cubicBezTo>
                <a:cubicBezTo>
                  <a:pt x="4508" y="1574466"/>
                  <a:pt x="-7038" y="1405929"/>
                  <a:pt x="0" y="1191541"/>
                </a:cubicBezTo>
                <a:cubicBezTo>
                  <a:pt x="7038" y="977153"/>
                  <a:pt x="-53038" y="292447"/>
                  <a:pt x="0" y="0"/>
                </a:cubicBezTo>
                <a:close/>
              </a:path>
              <a:path w="10515600" h="5416094"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gradFill>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gradFill>
          <a:ln w="57150" cap="rnd">
            <a:solidFill>
              <a:schemeClr val="bg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C0F24391-24B7-41D7-AB18-0729B626A0B4}"/>
              </a:ext>
            </a:extLst>
          </p:cNvPr>
          <p:cNvSpPr>
            <a:spLocks noGrp="1"/>
          </p:cNvSpPr>
          <p:nvPr>
            <p:ph type="ctrTitle"/>
          </p:nvPr>
        </p:nvSpPr>
        <p:spPr>
          <a:xfrm>
            <a:off x="2412851" y="3010522"/>
            <a:ext cx="7363228" cy="1375895"/>
          </a:xfrm>
        </p:spPr>
        <p:txBody>
          <a:bodyPr>
            <a:noAutofit/>
          </a:bodyPr>
          <a:lstStyle/>
          <a:p>
            <a:pPr algn="ctr"/>
            <a:r>
              <a:rPr lang="en-US" sz="4800" dirty="0"/>
              <a:t>The phrase “One hundred years of service to science” became the motto of our exposition. </a:t>
            </a:r>
            <a:endParaRPr lang="ru-RU" sz="4800" dirty="0"/>
          </a:p>
        </p:txBody>
      </p:sp>
      <p:sp>
        <p:nvSpPr>
          <p:cNvPr id="3" name="Подзаголовок 2">
            <a:extLst>
              <a:ext uri="{FF2B5EF4-FFF2-40B4-BE49-F238E27FC236}">
                <a16:creationId xmlns:a16="http://schemas.microsoft.com/office/drawing/2014/main" id="{F63C238C-E772-4D3E-913F-C72AC0B13540}"/>
              </a:ext>
            </a:extLst>
          </p:cNvPr>
          <p:cNvSpPr>
            <a:spLocks noGrp="1"/>
          </p:cNvSpPr>
          <p:nvPr>
            <p:ph type="subTitle" idx="1"/>
          </p:nvPr>
        </p:nvSpPr>
        <p:spPr>
          <a:xfrm>
            <a:off x="1433699" y="11489567"/>
            <a:ext cx="45719" cy="70082"/>
          </a:xfrm>
        </p:spPr>
        <p:txBody>
          <a:bodyPr>
            <a:noAutofit/>
          </a:bodyPr>
          <a:lstStyle/>
          <a:p>
            <a:pPr algn="ctr"/>
            <a:endParaRPr lang="ru-RU" sz="6000" dirty="0">
              <a:solidFill>
                <a:schemeClr val="bg1"/>
              </a:solidFill>
            </a:endParaRPr>
          </a:p>
        </p:txBody>
      </p:sp>
      <p:sp>
        <p:nvSpPr>
          <p:cNvPr id="13" name="Rectangle 6">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5647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a:extLst>
              <a:ext uri="{FF2B5EF4-FFF2-40B4-BE49-F238E27FC236}">
                <a16:creationId xmlns:a16="http://schemas.microsoft.com/office/drawing/2014/main" id="{5F72F58E-1D7C-461B-B986-CEBCEE6D1C43}"/>
              </a:ext>
            </a:extLst>
          </p:cNvPr>
          <p:cNvPicPr>
            <a:picLocks noChangeAspect="1"/>
          </p:cNvPicPr>
          <p:nvPr/>
        </p:nvPicPr>
        <p:blipFill rotWithShape="1">
          <a:blip r:embed="rId2">
            <a:alphaModFix/>
          </a:blip>
          <a:srcRect t="11561" r="-1" b="4147"/>
          <a:stretch/>
        </p:blipFill>
        <p:spPr>
          <a:xfrm>
            <a:off x="0" y="10"/>
            <a:ext cx="12188931" cy="6857990"/>
          </a:xfrm>
          <a:prstGeom prst="rect">
            <a:avLst/>
          </a:prstGeom>
        </p:spPr>
      </p:pic>
      <p:sp>
        <p:nvSpPr>
          <p:cNvPr id="8" name="TextBox 7">
            <a:extLst>
              <a:ext uri="{FF2B5EF4-FFF2-40B4-BE49-F238E27FC236}">
                <a16:creationId xmlns:a16="http://schemas.microsoft.com/office/drawing/2014/main" id="{7A38C0EF-3855-4F10-A841-0A416C3AB4E7}"/>
              </a:ext>
            </a:extLst>
          </p:cNvPr>
          <p:cNvSpPr txBox="1"/>
          <p:nvPr/>
        </p:nvSpPr>
        <p:spPr>
          <a:xfrm>
            <a:off x="1719467" y="612844"/>
            <a:ext cx="6512824" cy="5632311"/>
          </a:xfrm>
          <a:prstGeom prst="rect">
            <a:avLst/>
          </a:prstGeom>
          <a:noFill/>
        </p:spPr>
        <p:txBody>
          <a:bodyPr wrap="square" rtlCol="0">
            <a:spAutoFit/>
          </a:bodyPr>
          <a:lstStyle/>
          <a:p>
            <a:r>
              <a:rPr lang="en-US" sz="2400" dirty="0">
                <a:effectLst>
                  <a:outerShdw blurRad="38100" dist="38100" dir="2700000" algn="tl">
                    <a:srgbClr val="000000">
                      <a:alpha val="43137"/>
                    </a:srgbClr>
                  </a:outerShdw>
                </a:effectLst>
                <a:latin typeface="+mj-lt"/>
                <a:cs typeface="Courier New" panose="02070309020205020404" pitchFamily="49" charset="0"/>
              </a:rPr>
              <a:t>Solomon </a:t>
            </a:r>
            <a:r>
              <a:rPr lang="en-US" sz="2400" dirty="0" err="1">
                <a:effectLst>
                  <a:outerShdw blurRad="38100" dist="38100" dir="2700000" algn="tl">
                    <a:srgbClr val="000000">
                      <a:alpha val="43137"/>
                    </a:srgbClr>
                  </a:outerShdw>
                </a:effectLst>
                <a:latin typeface="+mj-lt"/>
                <a:cs typeface="Courier New" panose="02070309020205020404" pitchFamily="49" charset="0"/>
              </a:rPr>
              <a:t>Samoilovich</a:t>
            </a:r>
            <a:r>
              <a:rPr lang="en-US" sz="2400" dirty="0">
                <a:effectLst>
                  <a:outerShdw blurRad="38100" dist="38100" dir="2700000" algn="tl">
                    <a:srgbClr val="000000">
                      <a:alpha val="43137"/>
                    </a:srgbClr>
                  </a:outerShdw>
                </a:effectLst>
                <a:latin typeface="+mj-lt"/>
                <a:cs typeface="Courier New" panose="02070309020205020404" pitchFamily="49" charset="0"/>
              </a:rPr>
              <a:t> </a:t>
            </a:r>
            <a:r>
              <a:rPr lang="en-US" sz="2400" dirty="0" err="1">
                <a:effectLst>
                  <a:outerShdw blurRad="38100" dist="38100" dir="2700000" algn="tl">
                    <a:srgbClr val="000000">
                      <a:alpha val="43137"/>
                    </a:srgbClr>
                  </a:outerShdw>
                </a:effectLst>
                <a:latin typeface="+mj-lt"/>
                <a:cs typeface="Courier New" panose="02070309020205020404" pitchFamily="49" charset="0"/>
              </a:rPr>
              <a:t>Krym</a:t>
            </a:r>
            <a:r>
              <a:rPr lang="en-US" sz="2400" dirty="0">
                <a:effectLst>
                  <a:outerShdw blurRad="38100" dist="38100" dir="2700000" algn="tl">
                    <a:srgbClr val="000000">
                      <a:alpha val="43137"/>
                    </a:srgbClr>
                  </a:outerShdw>
                </a:effectLst>
                <a:latin typeface="+mj-lt"/>
                <a:cs typeface="Courier New" panose="02070309020205020404" pitchFamily="49" charset="0"/>
              </a:rPr>
              <a:t> was the first person who decided to create university in Crimea. </a:t>
            </a:r>
            <a:br>
              <a:rPr lang="en-US" sz="2400" dirty="0">
                <a:effectLst>
                  <a:outerShdw blurRad="38100" dist="38100" dir="2700000" algn="tl">
                    <a:srgbClr val="000000">
                      <a:alpha val="43137"/>
                    </a:srgbClr>
                  </a:outerShdw>
                </a:effectLst>
                <a:latin typeface="+mj-lt"/>
                <a:cs typeface="Courier New" panose="02070309020205020404" pitchFamily="49" charset="0"/>
              </a:rPr>
            </a:br>
            <a:r>
              <a:rPr lang="en-US" sz="2400" dirty="0">
                <a:effectLst>
                  <a:outerShdw blurRad="38100" dist="38100" dir="2700000" algn="tl">
                    <a:srgbClr val="000000">
                      <a:alpha val="43137"/>
                    </a:srgbClr>
                  </a:outerShdw>
                </a:effectLst>
                <a:latin typeface="+mj-lt"/>
                <a:cs typeface="Courier New" panose="02070309020205020404" pitchFamily="49" charset="0"/>
              </a:rPr>
              <a:t>Fourteenth of October 1918 the university was opened in the building of Russian Drama Theatre. Solomon </a:t>
            </a:r>
            <a:r>
              <a:rPr lang="en-US" sz="2400" dirty="0" err="1">
                <a:effectLst>
                  <a:outerShdw blurRad="38100" dist="38100" dir="2700000" algn="tl">
                    <a:srgbClr val="000000">
                      <a:alpha val="43137"/>
                    </a:srgbClr>
                  </a:outerShdw>
                </a:effectLst>
                <a:latin typeface="+mj-lt"/>
                <a:cs typeface="Courier New" panose="02070309020205020404" pitchFamily="49" charset="0"/>
              </a:rPr>
              <a:t>Samoilovich</a:t>
            </a:r>
            <a:r>
              <a:rPr lang="en-US" sz="2400" dirty="0">
                <a:effectLst>
                  <a:outerShdw blurRad="38100" dist="38100" dir="2700000" algn="tl">
                    <a:srgbClr val="000000">
                      <a:alpha val="43137"/>
                    </a:srgbClr>
                  </a:outerShdw>
                </a:effectLst>
                <a:latin typeface="+mj-lt"/>
                <a:cs typeface="Courier New" panose="02070309020205020404" pitchFamily="49" charset="0"/>
              </a:rPr>
              <a:t> </a:t>
            </a:r>
            <a:r>
              <a:rPr lang="en-US" sz="2400" dirty="0" err="1">
                <a:effectLst>
                  <a:outerShdw blurRad="38100" dist="38100" dir="2700000" algn="tl">
                    <a:srgbClr val="000000">
                      <a:alpha val="43137"/>
                    </a:srgbClr>
                  </a:outerShdw>
                </a:effectLst>
                <a:latin typeface="+mj-lt"/>
                <a:cs typeface="Courier New" panose="02070309020205020404" pitchFamily="49" charset="0"/>
              </a:rPr>
              <a:t>Krym</a:t>
            </a:r>
            <a:r>
              <a:rPr lang="en-US" sz="2400" dirty="0">
                <a:effectLst>
                  <a:outerShdw blurRad="38100" dist="38100" dir="2700000" algn="tl">
                    <a:srgbClr val="000000">
                      <a:alpha val="43137"/>
                    </a:srgbClr>
                  </a:outerShdw>
                </a:effectLst>
                <a:latin typeface="+mj-lt"/>
                <a:cs typeface="Courier New" panose="02070309020205020404" pitchFamily="49" charset="0"/>
              </a:rPr>
              <a:t>, the prime minister of Crimean government, facilitated to the opening of the university. </a:t>
            </a:r>
            <a:br>
              <a:rPr lang="en-US" sz="2400" dirty="0">
                <a:effectLst>
                  <a:outerShdw blurRad="38100" dist="38100" dir="2700000" algn="tl">
                    <a:srgbClr val="000000">
                      <a:alpha val="43137"/>
                    </a:srgbClr>
                  </a:outerShdw>
                </a:effectLst>
                <a:latin typeface="+mj-lt"/>
                <a:cs typeface="Courier New" panose="02070309020205020404" pitchFamily="49" charset="0"/>
              </a:rPr>
            </a:br>
            <a:r>
              <a:rPr lang="en-US" sz="2400" dirty="0">
                <a:effectLst>
                  <a:outerShdw blurRad="38100" dist="38100" dir="2700000" algn="tl">
                    <a:srgbClr val="000000">
                      <a:alpha val="43137"/>
                    </a:srgbClr>
                  </a:outerShdw>
                </a:effectLst>
                <a:latin typeface="+mj-lt"/>
                <a:cs typeface="Courier New" panose="02070309020205020404" pitchFamily="49" charset="0"/>
              </a:rPr>
              <a:t>Roman </a:t>
            </a:r>
            <a:r>
              <a:rPr lang="en-US" sz="2400" dirty="0" err="1">
                <a:effectLst>
                  <a:outerShdw blurRad="38100" dist="38100" dir="2700000" algn="tl">
                    <a:srgbClr val="000000">
                      <a:alpha val="43137"/>
                    </a:srgbClr>
                  </a:outerShdw>
                </a:effectLst>
                <a:latin typeface="+mj-lt"/>
                <a:cs typeface="Courier New" panose="02070309020205020404" pitchFamily="49" charset="0"/>
              </a:rPr>
              <a:t>Ivanovich</a:t>
            </a:r>
            <a:r>
              <a:rPr lang="en-US" sz="2400" dirty="0">
                <a:effectLst>
                  <a:outerShdw blurRad="38100" dist="38100" dir="2700000" algn="tl">
                    <a:srgbClr val="000000">
                      <a:alpha val="43137"/>
                    </a:srgbClr>
                  </a:outerShdw>
                </a:effectLst>
                <a:latin typeface="+mj-lt"/>
                <a:cs typeface="Courier New" panose="02070309020205020404" pitchFamily="49" charset="0"/>
              </a:rPr>
              <a:t> </a:t>
            </a:r>
            <a:r>
              <a:rPr lang="en-US" sz="2400" dirty="0" err="1">
                <a:effectLst>
                  <a:outerShdw blurRad="38100" dist="38100" dir="2700000" algn="tl">
                    <a:srgbClr val="000000">
                      <a:alpha val="43137"/>
                    </a:srgbClr>
                  </a:outerShdw>
                </a:effectLst>
                <a:latin typeface="+mj-lt"/>
                <a:cs typeface="Courier New" panose="02070309020205020404" pitchFamily="49" charset="0"/>
              </a:rPr>
              <a:t>Helvig</a:t>
            </a:r>
            <a:r>
              <a:rPr lang="en-US" sz="2400" dirty="0">
                <a:effectLst>
                  <a:outerShdw blurRad="38100" dist="38100" dir="2700000" algn="tl">
                    <a:srgbClr val="000000">
                      <a:alpha val="43137"/>
                    </a:srgbClr>
                  </a:outerShdw>
                </a:effectLst>
                <a:latin typeface="+mj-lt"/>
                <a:cs typeface="Courier New" panose="02070309020205020404" pitchFamily="49" charset="0"/>
              </a:rPr>
              <a:t> was the first rector. This was the first university in Crimea and twelfth in Russia. </a:t>
            </a:r>
            <a:r>
              <a:rPr lang="en-US" sz="2400" dirty="0" err="1">
                <a:effectLst>
                  <a:outerShdw blurRad="38100" dist="38100" dir="2700000" algn="tl">
                    <a:srgbClr val="000000">
                      <a:alpha val="43137"/>
                    </a:srgbClr>
                  </a:outerShdw>
                </a:effectLst>
                <a:latin typeface="+mj-lt"/>
                <a:cs typeface="Courier New" panose="02070309020205020404" pitchFamily="49" charset="0"/>
              </a:rPr>
              <a:t>Helvig</a:t>
            </a:r>
            <a:r>
              <a:rPr lang="en-US" sz="2400" dirty="0">
                <a:effectLst>
                  <a:outerShdw blurRad="38100" dist="38100" dir="2700000" algn="tl">
                    <a:srgbClr val="000000">
                      <a:alpha val="43137"/>
                    </a:srgbClr>
                  </a:outerShdw>
                </a:effectLst>
                <a:latin typeface="+mj-lt"/>
                <a:cs typeface="Courier New" panose="02070309020205020404" pitchFamily="49" charset="0"/>
              </a:rPr>
              <a:t> created a science library university, and the famous historian Nicola </a:t>
            </a:r>
            <a:r>
              <a:rPr lang="en-US" sz="2400" dirty="0" err="1">
                <a:effectLst>
                  <a:outerShdw blurRad="38100" dist="38100" dir="2700000" algn="tl">
                    <a:srgbClr val="000000">
                      <a:alpha val="43137"/>
                    </a:srgbClr>
                  </a:outerShdw>
                </a:effectLst>
                <a:latin typeface="+mj-lt"/>
                <a:cs typeface="Courier New" panose="02070309020205020404" pitchFamily="49" charset="0"/>
              </a:rPr>
              <a:t>Lvovich</a:t>
            </a:r>
            <a:r>
              <a:rPr lang="en-US" sz="2400" dirty="0">
                <a:effectLst>
                  <a:outerShdw blurRad="38100" dist="38100" dir="2700000" algn="tl">
                    <a:srgbClr val="000000">
                      <a:alpha val="43137"/>
                    </a:srgbClr>
                  </a:outerShdw>
                </a:effectLst>
                <a:latin typeface="+mj-lt"/>
                <a:cs typeface="Courier New" panose="02070309020205020404" pitchFamily="49" charset="0"/>
              </a:rPr>
              <a:t> Ernst became the head of the library.</a:t>
            </a:r>
            <a:endParaRPr lang="ru-RU" sz="2400" dirty="0">
              <a:effectLst>
                <a:outerShdw blurRad="38100" dist="38100" dir="2700000" algn="tl">
                  <a:srgbClr val="000000">
                    <a:alpha val="43137"/>
                  </a:srgbClr>
                </a:outerShdw>
              </a:effectLst>
              <a:latin typeface="+mj-lt"/>
              <a:cs typeface="Courier New" panose="02070309020205020404" pitchFamily="49" charset="0"/>
            </a:endParaRPr>
          </a:p>
        </p:txBody>
      </p:sp>
      <p:pic>
        <p:nvPicPr>
          <p:cNvPr id="11" name="Рисунок 10">
            <a:extLst>
              <a:ext uri="{FF2B5EF4-FFF2-40B4-BE49-F238E27FC236}">
                <a16:creationId xmlns:a16="http://schemas.microsoft.com/office/drawing/2014/main" id="{753D8F41-0C31-4859-B1F3-F4B95E9B61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2291" y="403498"/>
            <a:ext cx="3669798" cy="5728465"/>
          </a:xfrm>
          <a:prstGeom prst="rect">
            <a:avLst/>
          </a:prstGeom>
        </p:spPr>
      </p:pic>
      <p:sp>
        <p:nvSpPr>
          <p:cNvPr id="13" name="TextBox 12">
            <a:extLst>
              <a:ext uri="{FF2B5EF4-FFF2-40B4-BE49-F238E27FC236}">
                <a16:creationId xmlns:a16="http://schemas.microsoft.com/office/drawing/2014/main" id="{ED81FA9E-0D21-4C97-B3BB-473A87346215}"/>
              </a:ext>
            </a:extLst>
          </p:cNvPr>
          <p:cNvSpPr txBox="1"/>
          <p:nvPr/>
        </p:nvSpPr>
        <p:spPr>
          <a:xfrm flipH="1">
            <a:off x="8432000" y="4299516"/>
            <a:ext cx="3669798" cy="1569660"/>
          </a:xfrm>
          <a:prstGeom prst="rect">
            <a:avLst/>
          </a:prstGeom>
          <a:noFill/>
        </p:spPr>
        <p:txBody>
          <a:bodyPr wrap="square" rtlCol="0">
            <a:spAutoFit/>
          </a:bodyPr>
          <a:lstStyle/>
          <a:p>
            <a:r>
              <a:rPr lang="en-US" sz="4800" dirty="0">
                <a:solidFill>
                  <a:schemeClr val="bg2">
                    <a:lumMod val="75000"/>
                  </a:schemeClr>
                </a:solidFill>
                <a:effectLst>
                  <a:outerShdw blurRad="38100" dist="38100" dir="2700000" algn="tl">
                    <a:srgbClr val="000000">
                      <a:alpha val="43137"/>
                    </a:srgbClr>
                  </a:outerShdw>
                </a:effectLst>
                <a:cs typeface="Courier New" panose="02070309020205020404" pitchFamily="49" charset="0"/>
              </a:rPr>
              <a:t>Solomon </a:t>
            </a:r>
            <a:r>
              <a:rPr lang="en-US" sz="4800" dirty="0" err="1">
                <a:solidFill>
                  <a:schemeClr val="bg2">
                    <a:lumMod val="75000"/>
                  </a:schemeClr>
                </a:solidFill>
                <a:effectLst>
                  <a:outerShdw blurRad="38100" dist="38100" dir="2700000" algn="tl">
                    <a:srgbClr val="000000">
                      <a:alpha val="43137"/>
                    </a:srgbClr>
                  </a:outerShdw>
                </a:effectLst>
                <a:cs typeface="Courier New" panose="02070309020205020404" pitchFamily="49" charset="0"/>
              </a:rPr>
              <a:t>Samoilovich</a:t>
            </a:r>
            <a:r>
              <a:rPr lang="en-US" sz="4800" dirty="0">
                <a:solidFill>
                  <a:schemeClr val="bg2">
                    <a:lumMod val="75000"/>
                  </a:schemeClr>
                </a:solidFill>
                <a:effectLst>
                  <a:outerShdw blurRad="38100" dist="38100" dir="2700000" algn="tl">
                    <a:srgbClr val="000000">
                      <a:alpha val="43137"/>
                    </a:srgbClr>
                  </a:outerShdw>
                </a:effectLst>
                <a:cs typeface="Courier New" panose="02070309020205020404" pitchFamily="49" charset="0"/>
              </a:rPr>
              <a:t> </a:t>
            </a:r>
            <a:r>
              <a:rPr lang="en-US" sz="4800" dirty="0" err="1">
                <a:solidFill>
                  <a:schemeClr val="bg2">
                    <a:lumMod val="75000"/>
                  </a:schemeClr>
                </a:solidFill>
                <a:effectLst>
                  <a:outerShdw blurRad="38100" dist="38100" dir="2700000" algn="tl">
                    <a:srgbClr val="000000">
                      <a:alpha val="43137"/>
                    </a:srgbClr>
                  </a:outerShdw>
                </a:effectLst>
                <a:cs typeface="Courier New" panose="02070309020205020404" pitchFamily="49" charset="0"/>
              </a:rPr>
              <a:t>Krym</a:t>
            </a:r>
            <a:endParaRPr lang="ru-RU" sz="4800" dirty="0"/>
          </a:p>
        </p:txBody>
      </p:sp>
    </p:spTree>
    <p:extLst>
      <p:ext uri="{BB962C8B-B14F-4D97-AF65-F5344CB8AC3E}">
        <p14:creationId xmlns:p14="http://schemas.microsoft.com/office/powerpoint/2010/main" val="68653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095EE344-D1B5-4DDA-AB40-47DCB7A2BDA9}"/>
              </a:ext>
            </a:extLst>
          </p:cNvPr>
          <p:cNvPicPr>
            <a:picLocks noChangeAspect="1"/>
          </p:cNvPicPr>
          <p:nvPr/>
        </p:nvPicPr>
        <p:blipFill rotWithShape="1">
          <a:blip r:embed="rId2">
            <a:alphaModFix/>
          </a:blip>
          <a:srcRect t="11561" r="-1" b="4147"/>
          <a:stretch/>
        </p:blipFill>
        <p:spPr>
          <a:xfrm>
            <a:off x="0" y="10"/>
            <a:ext cx="12188931" cy="6857990"/>
          </a:xfrm>
          <a:prstGeom prst="rect">
            <a:avLst/>
          </a:prstGeom>
        </p:spPr>
      </p:pic>
      <p:sp>
        <p:nvSpPr>
          <p:cNvPr id="3" name="TextBox 2">
            <a:extLst>
              <a:ext uri="{FF2B5EF4-FFF2-40B4-BE49-F238E27FC236}">
                <a16:creationId xmlns:a16="http://schemas.microsoft.com/office/drawing/2014/main" id="{BAF0E76E-CCFE-4113-B449-AD154FD42D03}"/>
              </a:ext>
            </a:extLst>
          </p:cNvPr>
          <p:cNvSpPr txBox="1"/>
          <p:nvPr/>
        </p:nvSpPr>
        <p:spPr>
          <a:xfrm>
            <a:off x="4897515" y="1069187"/>
            <a:ext cx="5965794" cy="4524315"/>
          </a:xfrm>
          <a:prstGeom prst="rect">
            <a:avLst/>
          </a:prstGeom>
          <a:noFill/>
        </p:spPr>
        <p:txBody>
          <a:bodyPr wrap="square" rtlCol="0">
            <a:spAutoFit/>
          </a:bodyPr>
          <a:lstStyle/>
          <a:p>
            <a:r>
              <a:rPr lang="en-US" sz="2400" dirty="0">
                <a:latin typeface="+mj-lt"/>
              </a:rPr>
              <a:t>Initially </a:t>
            </a:r>
            <a:r>
              <a:rPr lang="en-US" sz="2400" dirty="0" err="1">
                <a:latin typeface="+mj-lt"/>
              </a:rPr>
              <a:t>Tavrida</a:t>
            </a:r>
            <a:r>
              <a:rPr lang="en-US" sz="2400" dirty="0">
                <a:latin typeface="+mj-lt"/>
              </a:rPr>
              <a:t> University consisted of five faculty: faculty of History and Philology, faculty of Physics and Mathematics, faculty of Law, faculty of Medicine and faculty of Agronomy. </a:t>
            </a:r>
            <a:br>
              <a:rPr lang="en-US" sz="2400" dirty="0">
                <a:latin typeface="+mj-lt"/>
              </a:rPr>
            </a:br>
            <a:r>
              <a:rPr lang="en-US" sz="2400" dirty="0">
                <a:latin typeface="+mj-lt"/>
              </a:rPr>
              <a:t>Thirteenth of October 1920 after the death of </a:t>
            </a:r>
            <a:r>
              <a:rPr lang="en-US" sz="2400" dirty="0" err="1">
                <a:latin typeface="+mj-lt"/>
              </a:rPr>
              <a:t>Helvig</a:t>
            </a:r>
            <a:r>
              <a:rPr lang="en-US" sz="2400" dirty="0">
                <a:latin typeface="+mj-lt"/>
              </a:rPr>
              <a:t> Vladimir </a:t>
            </a:r>
            <a:r>
              <a:rPr lang="en-US" sz="2400" dirty="0" err="1">
                <a:latin typeface="+mj-lt"/>
              </a:rPr>
              <a:t>Ivanovich</a:t>
            </a:r>
            <a:r>
              <a:rPr lang="en-US" sz="2400" dirty="0">
                <a:latin typeface="+mj-lt"/>
              </a:rPr>
              <a:t> </a:t>
            </a:r>
            <a:r>
              <a:rPr lang="en-US" sz="2400" dirty="0" err="1">
                <a:latin typeface="+mj-lt"/>
              </a:rPr>
              <a:t>Vernadsky</a:t>
            </a:r>
            <a:r>
              <a:rPr lang="en-US" sz="2400" dirty="0">
                <a:latin typeface="+mj-lt"/>
              </a:rPr>
              <a:t> became the second rector. The university was renamed in Michael </a:t>
            </a:r>
            <a:r>
              <a:rPr lang="en-US" sz="2400" dirty="0" err="1">
                <a:latin typeface="+mj-lt"/>
              </a:rPr>
              <a:t>Vasilievich</a:t>
            </a:r>
            <a:r>
              <a:rPr lang="en-US" sz="2400" dirty="0">
                <a:latin typeface="+mj-lt"/>
              </a:rPr>
              <a:t> Frunze Crimean University after Russian Civil War, because he captured the peninsula.</a:t>
            </a:r>
            <a:endParaRPr lang="ru-RU" sz="2400" dirty="0">
              <a:latin typeface="+mj-lt"/>
            </a:endParaRPr>
          </a:p>
        </p:txBody>
      </p:sp>
      <p:pic>
        <p:nvPicPr>
          <p:cNvPr id="5" name="Рисунок 4">
            <a:extLst>
              <a:ext uri="{FF2B5EF4-FFF2-40B4-BE49-F238E27FC236}">
                <a16:creationId xmlns:a16="http://schemas.microsoft.com/office/drawing/2014/main" id="{D7A69935-77EF-4525-98E8-EC366A2665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050" y="758469"/>
            <a:ext cx="3260379" cy="4958751"/>
          </a:xfrm>
          <a:prstGeom prst="rect">
            <a:avLst/>
          </a:prstGeom>
        </p:spPr>
      </p:pic>
      <p:sp>
        <p:nvSpPr>
          <p:cNvPr id="6" name="TextBox 5">
            <a:extLst>
              <a:ext uri="{FF2B5EF4-FFF2-40B4-BE49-F238E27FC236}">
                <a16:creationId xmlns:a16="http://schemas.microsoft.com/office/drawing/2014/main" id="{93303B8D-D742-4342-B758-03E1550921A0}"/>
              </a:ext>
            </a:extLst>
          </p:cNvPr>
          <p:cNvSpPr txBox="1"/>
          <p:nvPr/>
        </p:nvSpPr>
        <p:spPr>
          <a:xfrm>
            <a:off x="1328691" y="4487117"/>
            <a:ext cx="2885738" cy="1200329"/>
          </a:xfrm>
          <a:prstGeom prst="rect">
            <a:avLst/>
          </a:prstGeom>
          <a:noFill/>
        </p:spPr>
        <p:txBody>
          <a:bodyPr wrap="square" rtlCol="0">
            <a:spAutoFit/>
          </a:bodyPr>
          <a:lstStyle/>
          <a:p>
            <a:r>
              <a:rPr lang="en-US" sz="3600" dirty="0">
                <a:solidFill>
                  <a:schemeClr val="bg1"/>
                </a:solidFill>
              </a:rPr>
              <a:t>Vladimir </a:t>
            </a:r>
            <a:r>
              <a:rPr lang="en-US" sz="3600" dirty="0" err="1">
                <a:solidFill>
                  <a:schemeClr val="bg1"/>
                </a:solidFill>
              </a:rPr>
              <a:t>Ivanovich</a:t>
            </a:r>
            <a:r>
              <a:rPr lang="en-US" sz="3600" dirty="0">
                <a:solidFill>
                  <a:schemeClr val="bg1"/>
                </a:solidFill>
              </a:rPr>
              <a:t> </a:t>
            </a:r>
            <a:r>
              <a:rPr lang="en-US" sz="3600" dirty="0" err="1">
                <a:solidFill>
                  <a:schemeClr val="bg1"/>
                </a:solidFill>
              </a:rPr>
              <a:t>Vernadsky</a:t>
            </a:r>
            <a:endParaRPr lang="ru-RU" sz="3600" dirty="0">
              <a:solidFill>
                <a:schemeClr val="bg1"/>
              </a:solidFill>
            </a:endParaRPr>
          </a:p>
        </p:txBody>
      </p:sp>
    </p:spTree>
    <p:extLst>
      <p:ext uri="{BB962C8B-B14F-4D97-AF65-F5344CB8AC3E}">
        <p14:creationId xmlns:p14="http://schemas.microsoft.com/office/powerpoint/2010/main" val="349064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D0D72792-4A09-4269-B50F-8180FB3EF0FE}"/>
              </a:ext>
            </a:extLst>
          </p:cNvPr>
          <p:cNvPicPr>
            <a:picLocks noChangeAspect="1"/>
          </p:cNvPicPr>
          <p:nvPr/>
        </p:nvPicPr>
        <p:blipFill rotWithShape="1">
          <a:blip r:embed="rId2">
            <a:alphaModFix/>
          </a:blip>
          <a:srcRect t="11561" r="-1" b="4147"/>
          <a:stretch/>
        </p:blipFill>
        <p:spPr>
          <a:xfrm>
            <a:off x="0" y="10"/>
            <a:ext cx="12188931" cy="6857990"/>
          </a:xfrm>
          <a:prstGeom prst="rect">
            <a:avLst/>
          </a:prstGeom>
        </p:spPr>
      </p:pic>
      <p:sp>
        <p:nvSpPr>
          <p:cNvPr id="3" name="TextBox 2">
            <a:extLst>
              <a:ext uri="{FF2B5EF4-FFF2-40B4-BE49-F238E27FC236}">
                <a16:creationId xmlns:a16="http://schemas.microsoft.com/office/drawing/2014/main" id="{53145B42-40A7-41E4-BC71-E4F0864D9267}"/>
              </a:ext>
            </a:extLst>
          </p:cNvPr>
          <p:cNvSpPr txBox="1"/>
          <p:nvPr/>
        </p:nvSpPr>
        <p:spPr>
          <a:xfrm flipH="1">
            <a:off x="3259433" y="701338"/>
            <a:ext cx="6230796" cy="5262979"/>
          </a:xfrm>
          <a:prstGeom prst="rect">
            <a:avLst/>
          </a:prstGeom>
          <a:noFill/>
        </p:spPr>
        <p:txBody>
          <a:bodyPr wrap="square" rtlCol="0">
            <a:spAutoFit/>
          </a:bodyPr>
          <a:lstStyle/>
          <a:p>
            <a:r>
              <a:rPr lang="en-US" sz="2400" dirty="0">
                <a:latin typeface="+mj-lt"/>
              </a:rPr>
              <a:t>In this time the university established three separate educational institutions. There are a pedagogical, medical and agricultural institutions. In 1925 the university was named Crimean Pedagogical University. </a:t>
            </a:r>
            <a:br>
              <a:rPr lang="en-US" sz="2400" dirty="0">
                <a:latin typeface="+mj-lt"/>
              </a:rPr>
            </a:br>
            <a:r>
              <a:rPr lang="en-US" sz="2400" dirty="0">
                <a:latin typeface="+mj-lt"/>
              </a:rPr>
              <a:t>The Eastern Front of Second World War became a new test for the country. Professor of philology faculty Bella </a:t>
            </a:r>
            <a:r>
              <a:rPr lang="en-US" sz="2400" dirty="0" err="1">
                <a:latin typeface="+mj-lt"/>
              </a:rPr>
              <a:t>Borisovna</a:t>
            </a:r>
            <a:r>
              <a:rPr lang="en-US" sz="2400" dirty="0">
                <a:latin typeface="+mj-lt"/>
              </a:rPr>
              <a:t> </a:t>
            </a:r>
            <a:r>
              <a:rPr lang="en-US" sz="2400" dirty="0" err="1">
                <a:latin typeface="+mj-lt"/>
              </a:rPr>
              <a:t>Trahtenberg</a:t>
            </a:r>
            <a:r>
              <a:rPr lang="en-US" sz="2400" dirty="0">
                <a:latin typeface="+mj-lt"/>
              </a:rPr>
              <a:t> and graduate of the university </a:t>
            </a:r>
            <a:r>
              <a:rPr lang="en-US" sz="2400" dirty="0" err="1">
                <a:latin typeface="+mj-lt"/>
              </a:rPr>
              <a:t>Teyfuk</a:t>
            </a:r>
            <a:r>
              <a:rPr lang="en-US" sz="2400" dirty="0">
                <a:latin typeface="+mj-lt"/>
              </a:rPr>
              <a:t> Abdul became war heroes. Rector of the university </a:t>
            </a:r>
            <a:r>
              <a:rPr lang="en-US" sz="2400" dirty="0" err="1">
                <a:latin typeface="+mj-lt"/>
              </a:rPr>
              <a:t>Vasiliy</a:t>
            </a:r>
            <a:r>
              <a:rPr lang="en-US" sz="2400" dirty="0">
                <a:latin typeface="+mj-lt"/>
              </a:rPr>
              <a:t> </a:t>
            </a:r>
            <a:r>
              <a:rPr lang="en-US" sz="2400" dirty="0" err="1">
                <a:latin typeface="+mj-lt"/>
              </a:rPr>
              <a:t>Vasilievich</a:t>
            </a:r>
            <a:r>
              <a:rPr lang="en-US" sz="2400" dirty="0">
                <a:latin typeface="+mj-lt"/>
              </a:rPr>
              <a:t> </a:t>
            </a:r>
            <a:r>
              <a:rPr lang="en-US" sz="2400" dirty="0" err="1">
                <a:latin typeface="+mj-lt"/>
              </a:rPr>
              <a:t>Kulicovsky</a:t>
            </a:r>
            <a:r>
              <a:rPr lang="en-US" sz="2400" dirty="0">
                <a:latin typeface="+mj-lt"/>
              </a:rPr>
              <a:t> died in battle near Sevastopol.</a:t>
            </a:r>
            <a:endParaRPr lang="ru-RU" sz="2400" dirty="0">
              <a:latin typeface="+mj-lt"/>
            </a:endParaRPr>
          </a:p>
        </p:txBody>
      </p:sp>
      <p:pic>
        <p:nvPicPr>
          <p:cNvPr id="5" name="Рисунок 4">
            <a:extLst>
              <a:ext uri="{FF2B5EF4-FFF2-40B4-BE49-F238E27FC236}">
                <a16:creationId xmlns:a16="http://schemas.microsoft.com/office/drawing/2014/main" id="{B17872D5-3DF5-4549-8CC1-B4B888E1DF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6937" y="893683"/>
            <a:ext cx="2318629" cy="4285697"/>
          </a:xfrm>
          <a:prstGeom prst="rect">
            <a:avLst/>
          </a:prstGeom>
        </p:spPr>
      </p:pic>
      <p:pic>
        <p:nvPicPr>
          <p:cNvPr id="7" name="Рисунок 6">
            <a:extLst>
              <a:ext uri="{FF2B5EF4-FFF2-40B4-BE49-F238E27FC236}">
                <a16:creationId xmlns:a16="http://schemas.microsoft.com/office/drawing/2014/main" id="{E1AD10DF-F998-451D-A8B7-B950F38DDE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805" y="815358"/>
            <a:ext cx="2889823" cy="4142080"/>
          </a:xfrm>
          <a:prstGeom prst="rect">
            <a:avLst/>
          </a:prstGeom>
        </p:spPr>
      </p:pic>
      <p:sp>
        <p:nvSpPr>
          <p:cNvPr id="8" name="TextBox 7">
            <a:extLst>
              <a:ext uri="{FF2B5EF4-FFF2-40B4-BE49-F238E27FC236}">
                <a16:creationId xmlns:a16="http://schemas.microsoft.com/office/drawing/2014/main" id="{FB1D731F-7B34-4962-A13A-88E504BC09E2}"/>
              </a:ext>
            </a:extLst>
          </p:cNvPr>
          <p:cNvSpPr txBox="1"/>
          <p:nvPr/>
        </p:nvSpPr>
        <p:spPr>
          <a:xfrm flipH="1">
            <a:off x="871152" y="5179380"/>
            <a:ext cx="1914916" cy="400110"/>
          </a:xfrm>
          <a:prstGeom prst="rect">
            <a:avLst/>
          </a:prstGeom>
          <a:noFill/>
        </p:spPr>
        <p:txBody>
          <a:bodyPr wrap="square" rtlCol="0">
            <a:spAutoFit/>
          </a:bodyPr>
          <a:lstStyle/>
          <a:p>
            <a:r>
              <a:rPr lang="en-US" sz="2000" dirty="0" err="1">
                <a:latin typeface="+mj-lt"/>
              </a:rPr>
              <a:t>Teyfuk</a:t>
            </a:r>
            <a:r>
              <a:rPr lang="en-US" sz="2000" dirty="0">
                <a:latin typeface="+mj-lt"/>
              </a:rPr>
              <a:t> Abdul</a:t>
            </a:r>
            <a:endParaRPr lang="ru-RU" sz="2000" dirty="0">
              <a:latin typeface="+mj-lt"/>
            </a:endParaRPr>
          </a:p>
        </p:txBody>
      </p:sp>
    </p:spTree>
    <p:extLst>
      <p:ext uri="{BB962C8B-B14F-4D97-AF65-F5344CB8AC3E}">
        <p14:creationId xmlns:p14="http://schemas.microsoft.com/office/powerpoint/2010/main" val="39697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0942F60A-6121-4D14-AD21-91B70C441C7E}"/>
              </a:ext>
            </a:extLst>
          </p:cNvPr>
          <p:cNvPicPr>
            <a:picLocks noChangeAspect="1"/>
          </p:cNvPicPr>
          <p:nvPr/>
        </p:nvPicPr>
        <p:blipFill rotWithShape="1">
          <a:blip r:embed="rId2">
            <a:alphaModFix/>
          </a:blip>
          <a:srcRect t="11561" r="-1" b="4147"/>
          <a:stretch/>
        </p:blipFill>
        <p:spPr>
          <a:xfrm>
            <a:off x="0" y="10"/>
            <a:ext cx="12188931" cy="6857990"/>
          </a:xfrm>
          <a:prstGeom prst="rect">
            <a:avLst/>
          </a:prstGeom>
        </p:spPr>
      </p:pic>
      <p:sp>
        <p:nvSpPr>
          <p:cNvPr id="3" name="TextBox 2">
            <a:extLst>
              <a:ext uri="{FF2B5EF4-FFF2-40B4-BE49-F238E27FC236}">
                <a16:creationId xmlns:a16="http://schemas.microsoft.com/office/drawing/2014/main" id="{E31B873D-2824-4665-A809-E6887F111FCD}"/>
              </a:ext>
            </a:extLst>
          </p:cNvPr>
          <p:cNvSpPr txBox="1"/>
          <p:nvPr/>
        </p:nvSpPr>
        <p:spPr>
          <a:xfrm>
            <a:off x="1597979" y="612844"/>
            <a:ext cx="7403978" cy="5632311"/>
          </a:xfrm>
          <a:prstGeom prst="rect">
            <a:avLst/>
          </a:prstGeom>
          <a:noFill/>
        </p:spPr>
        <p:txBody>
          <a:bodyPr wrap="square" rtlCol="0">
            <a:spAutoFit/>
          </a:bodyPr>
          <a:lstStyle/>
          <a:p>
            <a:r>
              <a:rPr lang="en-US" sz="2400" dirty="0">
                <a:latin typeface="+mj-lt"/>
              </a:rPr>
              <a:t>Studying process in Crimea after war restored on the first of October 1944. In 1965 the current main building of the university began to use, and soon dormitory buildings of the campus appeared nearby. </a:t>
            </a:r>
            <a:br>
              <a:rPr lang="en-US" sz="2400" dirty="0">
                <a:latin typeface="+mj-lt"/>
              </a:rPr>
            </a:br>
            <a:r>
              <a:rPr lang="en-US" sz="2400" dirty="0">
                <a:latin typeface="+mj-lt"/>
              </a:rPr>
              <a:t>In 1972 the university was renamed in M.V. Frunze Simferopol State University. University development is associated with the activities of the rector </a:t>
            </a:r>
            <a:r>
              <a:rPr lang="en-US" sz="2400" dirty="0" err="1">
                <a:latin typeface="+mj-lt"/>
              </a:rPr>
              <a:t>Perehoda</a:t>
            </a:r>
            <a:r>
              <a:rPr lang="en-US" sz="2400" dirty="0">
                <a:latin typeface="+mj-lt"/>
              </a:rPr>
              <a:t> A. F. </a:t>
            </a:r>
            <a:br>
              <a:rPr lang="en-US" sz="2400" dirty="0">
                <a:latin typeface="+mj-lt"/>
              </a:rPr>
            </a:br>
            <a:r>
              <a:rPr lang="en-US" sz="2400" dirty="0">
                <a:latin typeface="+mj-lt"/>
              </a:rPr>
              <a:t>Nicola </a:t>
            </a:r>
            <a:r>
              <a:rPr lang="en-US" sz="2400" dirty="0" err="1">
                <a:latin typeface="+mj-lt"/>
              </a:rPr>
              <a:t>Vasilievich</a:t>
            </a:r>
            <a:r>
              <a:rPr lang="en-US" sz="2400" dirty="0">
                <a:latin typeface="+mj-lt"/>
              </a:rPr>
              <a:t> </a:t>
            </a:r>
            <a:r>
              <a:rPr lang="en-US" sz="2400" dirty="0" err="1">
                <a:latin typeface="+mj-lt"/>
              </a:rPr>
              <a:t>Bagrov</a:t>
            </a:r>
            <a:r>
              <a:rPr lang="en-US" sz="2400" dirty="0">
                <a:latin typeface="+mj-lt"/>
              </a:rPr>
              <a:t> took the post of rector after the decay of the USSR. He was a rector fifteen years. The university tradition became a widespread work with international students when </a:t>
            </a:r>
            <a:r>
              <a:rPr lang="en-US" sz="2400" dirty="0" err="1">
                <a:latin typeface="+mj-lt"/>
              </a:rPr>
              <a:t>Bagrov</a:t>
            </a:r>
            <a:r>
              <a:rPr lang="en-US" sz="2400" dirty="0">
                <a:latin typeface="+mj-lt"/>
              </a:rPr>
              <a:t> was a rector. Today students from 53 countries study in our university.</a:t>
            </a:r>
            <a:endParaRPr lang="ru-RU" sz="2400" dirty="0">
              <a:latin typeface="+mj-lt"/>
            </a:endParaRPr>
          </a:p>
        </p:txBody>
      </p:sp>
      <p:pic>
        <p:nvPicPr>
          <p:cNvPr id="5" name="Рисунок 4">
            <a:extLst>
              <a:ext uri="{FF2B5EF4-FFF2-40B4-BE49-F238E27FC236}">
                <a16:creationId xmlns:a16="http://schemas.microsoft.com/office/drawing/2014/main" id="{EFE6D948-4399-4BDA-8914-F847BF0896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138" y="1260629"/>
            <a:ext cx="3219520" cy="4119894"/>
          </a:xfrm>
          <a:prstGeom prst="rect">
            <a:avLst/>
          </a:prstGeom>
        </p:spPr>
      </p:pic>
    </p:spTree>
    <p:extLst>
      <p:ext uri="{BB962C8B-B14F-4D97-AF65-F5344CB8AC3E}">
        <p14:creationId xmlns:p14="http://schemas.microsoft.com/office/powerpoint/2010/main" val="51223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173D7520-7FD4-41CB-B6D8-399FE9EAB4CD}"/>
              </a:ext>
            </a:extLst>
          </p:cNvPr>
          <p:cNvPicPr>
            <a:picLocks noChangeAspect="1"/>
          </p:cNvPicPr>
          <p:nvPr/>
        </p:nvPicPr>
        <p:blipFill rotWithShape="1">
          <a:blip r:embed="rId2">
            <a:alphaModFix/>
          </a:blip>
          <a:srcRect t="11561" r="-1" b="4147"/>
          <a:stretch/>
        </p:blipFill>
        <p:spPr>
          <a:xfrm>
            <a:off x="3069" y="0"/>
            <a:ext cx="12188931" cy="6857990"/>
          </a:xfrm>
          <a:prstGeom prst="rect">
            <a:avLst/>
          </a:prstGeom>
        </p:spPr>
      </p:pic>
      <p:sp>
        <p:nvSpPr>
          <p:cNvPr id="3" name="TextBox 2">
            <a:extLst>
              <a:ext uri="{FF2B5EF4-FFF2-40B4-BE49-F238E27FC236}">
                <a16:creationId xmlns:a16="http://schemas.microsoft.com/office/drawing/2014/main" id="{F473951F-28BA-4986-B652-18DEA007FEE8}"/>
              </a:ext>
            </a:extLst>
          </p:cNvPr>
          <p:cNvSpPr txBox="1"/>
          <p:nvPr/>
        </p:nvSpPr>
        <p:spPr>
          <a:xfrm>
            <a:off x="4030462" y="920616"/>
            <a:ext cx="6844684" cy="5016758"/>
          </a:xfrm>
          <a:prstGeom prst="rect">
            <a:avLst/>
          </a:prstGeom>
          <a:noFill/>
        </p:spPr>
        <p:txBody>
          <a:bodyPr wrap="square" rtlCol="0">
            <a:spAutoFit/>
          </a:bodyPr>
          <a:lstStyle/>
          <a:p>
            <a:r>
              <a:rPr lang="en-US" sz="3200" dirty="0">
                <a:latin typeface="+mj-lt"/>
              </a:rPr>
              <a:t>Spring 2014 Crimea became part of Russia and fourth of August was created V. I. </a:t>
            </a:r>
            <a:r>
              <a:rPr lang="en-US" sz="3200" dirty="0" err="1">
                <a:latin typeface="+mj-lt"/>
              </a:rPr>
              <a:t>Vernadsky</a:t>
            </a:r>
            <a:r>
              <a:rPr lang="en-US" sz="3200" dirty="0">
                <a:latin typeface="+mj-lt"/>
              </a:rPr>
              <a:t> Crimean Federal University. The university combined a number of higher institutions. The doctor of medicine Sergei </a:t>
            </a:r>
            <a:r>
              <a:rPr lang="en-US" sz="3200" dirty="0" err="1">
                <a:latin typeface="+mj-lt"/>
              </a:rPr>
              <a:t>Georgievich</a:t>
            </a:r>
            <a:r>
              <a:rPr lang="en-US" sz="3200" dirty="0">
                <a:latin typeface="+mj-lt"/>
              </a:rPr>
              <a:t> </a:t>
            </a:r>
            <a:r>
              <a:rPr lang="en-US" sz="3200" dirty="0" err="1">
                <a:latin typeface="+mj-lt"/>
              </a:rPr>
              <a:t>Donich</a:t>
            </a:r>
            <a:r>
              <a:rPr lang="en-US" sz="3200" dirty="0">
                <a:latin typeface="+mj-lt"/>
              </a:rPr>
              <a:t> became the head of the university. Today university wrote the new pages of his history.</a:t>
            </a:r>
            <a:endParaRPr lang="ru-RU" sz="3200" dirty="0">
              <a:latin typeface="+mj-lt"/>
            </a:endParaRPr>
          </a:p>
        </p:txBody>
      </p:sp>
      <p:pic>
        <p:nvPicPr>
          <p:cNvPr id="5" name="Рисунок 4">
            <a:extLst>
              <a:ext uri="{FF2B5EF4-FFF2-40B4-BE49-F238E27FC236}">
                <a16:creationId xmlns:a16="http://schemas.microsoft.com/office/drawing/2014/main" id="{2EDE1BBB-3A5B-4E39-8D56-EF0ED1FD2B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197" y="2299982"/>
            <a:ext cx="3765899" cy="3785651"/>
          </a:xfrm>
          <a:prstGeom prst="rect">
            <a:avLst/>
          </a:prstGeom>
        </p:spPr>
      </p:pic>
    </p:spTree>
    <p:extLst>
      <p:ext uri="{BB962C8B-B14F-4D97-AF65-F5344CB8AC3E}">
        <p14:creationId xmlns:p14="http://schemas.microsoft.com/office/powerpoint/2010/main" val="2922777771"/>
      </p:ext>
    </p:extLst>
  </p:cSld>
  <p:clrMapOvr>
    <a:masterClrMapping/>
  </p:clrMapOvr>
</p:sld>
</file>

<file path=ppt/theme/theme1.xml><?xml version="1.0" encoding="utf-8"?>
<a:theme xmlns:a="http://schemas.openxmlformats.org/drawingml/2006/main" name="SketchyVTI">
  <a:themeElements>
    <a:clrScheme name="Office">
      <a:dk1>
        <a:srgbClr val="000000"/>
      </a:dk1>
      <a:lt1>
        <a:srgbClr val="FFFFFF"/>
      </a:lt1>
      <a:dk2>
        <a:srgbClr val="2E3948"/>
      </a:dk2>
      <a:lt2>
        <a:srgbClr val="E7E6E6"/>
      </a:lt2>
      <a:accent1>
        <a:srgbClr val="5A82CB"/>
      </a:accent1>
      <a:accent2>
        <a:srgbClr val="ED7D31"/>
      </a:accent2>
      <a:accent3>
        <a:srgbClr val="A3A3A3"/>
      </a:accent3>
      <a:accent4>
        <a:srgbClr val="CF9B00"/>
      </a:accent4>
      <a:accent5>
        <a:srgbClr val="5B9BD5"/>
      </a:accent5>
      <a:accent6>
        <a:srgbClr val="70AD47"/>
      </a:accent6>
      <a:hlink>
        <a:srgbClr val="D26012"/>
      </a:hlink>
      <a:folHlink>
        <a:srgbClr val="A9718D"/>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30</TotalTime>
  <Words>441</Words>
  <Application>Microsoft Office PowerPoint</Application>
  <PresentationFormat>Широкоэкранный</PresentationFormat>
  <Paragraphs>9</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Modern Love</vt:lpstr>
      <vt:lpstr>The Hand</vt:lpstr>
      <vt:lpstr>SketchyVTI</vt:lpstr>
      <vt:lpstr>The phrase “One hundred years of service to science” became the motto of our exposition.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phrase “One hundred years of service to science” became the motto of our exposition.</dc:title>
  <dc:creator>Yana Belyaeva</dc:creator>
  <cp:lastModifiedBy>Yana Belyaeva</cp:lastModifiedBy>
  <cp:revision>5</cp:revision>
  <dcterms:created xsi:type="dcterms:W3CDTF">2020-07-14T19:46:52Z</dcterms:created>
  <dcterms:modified xsi:type="dcterms:W3CDTF">2020-07-14T20:17:23Z</dcterms:modified>
</cp:coreProperties>
</file>